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7" r:id="rId2"/>
    <p:sldId id="258" r:id="rId3"/>
    <p:sldId id="259" r:id="rId4"/>
    <p:sldId id="260" r:id="rId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21" d="100"/>
          <a:sy n="121" d="100"/>
        </p:scale>
        <p:origin x="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A375B-45F1-444C-961D-A5ECCA86ABD7}" type="datetimeFigureOut">
              <a:rPr lang="hu-HU" smtClean="0"/>
              <a:t>2016. 09. 16.</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E5834-7539-4359-A1DD-498DFAE7E84B}" type="slidenum">
              <a:rPr lang="hu-HU" smtClean="0"/>
              <a:t>‹#›</a:t>
            </a:fld>
            <a:endParaRPr lang="hu-HU"/>
          </a:p>
        </p:txBody>
      </p:sp>
    </p:spTree>
    <p:extLst>
      <p:ext uri="{BB962C8B-B14F-4D97-AF65-F5344CB8AC3E}">
        <p14:creationId xmlns:p14="http://schemas.microsoft.com/office/powerpoint/2010/main" val="362841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8463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9/16/2016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6733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856432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9/16/2016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864185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26032683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0559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4357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207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332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0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981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1997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429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948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04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306949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175807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6673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737639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76380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963459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1473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547306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239478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680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11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18176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4328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579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632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9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295654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75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90041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94855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1007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097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19373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3.png"/><Relationship Id="rId1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6.png"/><Relationship Id="rId26" Type="http://schemas.openxmlformats.org/officeDocument/2006/relationships/image" Target="../media/image42.png"/><Relationship Id="rId3" Type="http://schemas.openxmlformats.org/officeDocument/2006/relationships/image" Target="../media/image23.png"/><Relationship Id="rId21" Type="http://schemas.openxmlformats.org/officeDocument/2006/relationships/image" Target="../media/image38.png"/><Relationship Id="rId7" Type="http://schemas.openxmlformats.org/officeDocument/2006/relationships/image" Target="../media/image27.png"/><Relationship Id="rId12" Type="http://schemas.openxmlformats.org/officeDocument/2006/relationships/image" Target="../media/image32.png"/><Relationship Id="rId17" Type="http://schemas.microsoft.com/office/2007/relationships/hdphoto" Target="../media/hdphoto4.wdp"/><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5.png"/><Relationship Id="rId20" Type="http://schemas.openxmlformats.org/officeDocument/2006/relationships/image" Target="../media/image37.emf"/><Relationship Id="rId1" Type="http://schemas.openxmlformats.org/officeDocument/2006/relationships/slideLayout" Target="../slideLayouts/slideLayout19.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22.png"/><Relationship Id="rId5" Type="http://schemas.openxmlformats.org/officeDocument/2006/relationships/image" Target="../media/image25.png"/><Relationship Id="rId15" Type="http://schemas.microsoft.com/office/2007/relationships/hdphoto" Target="../media/hdphoto3.wdp"/><Relationship Id="rId23" Type="http://schemas.openxmlformats.org/officeDocument/2006/relationships/image" Target="../media/image40.png"/><Relationship Id="rId10" Type="http://schemas.openxmlformats.org/officeDocument/2006/relationships/image" Target="../media/image30.png"/><Relationship Id="rId19" Type="http://schemas.microsoft.com/office/2007/relationships/hdphoto" Target="../media/hdphoto5.wdp"/><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18" Type="http://schemas.openxmlformats.org/officeDocument/2006/relationships/image" Target="../media/image53.png"/><Relationship Id="rId26" Type="http://schemas.openxmlformats.org/officeDocument/2006/relationships/image" Target="../media/image37.emf"/><Relationship Id="rId3" Type="http://schemas.openxmlformats.org/officeDocument/2006/relationships/image" Target="../media/image43.png"/><Relationship Id="rId21" Type="http://schemas.microsoft.com/office/2007/relationships/hdphoto" Target="../media/hdphoto3.wdp"/><Relationship Id="rId7" Type="http://schemas.openxmlformats.org/officeDocument/2006/relationships/image" Target="../media/image46.png"/><Relationship Id="rId12" Type="http://schemas.openxmlformats.org/officeDocument/2006/relationships/image" Target="../media/image49.png"/><Relationship Id="rId17" Type="http://schemas.microsoft.com/office/2007/relationships/hdphoto" Target="../media/hdphoto7.wdp"/><Relationship Id="rId25"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52.png"/><Relationship Id="rId20" Type="http://schemas.openxmlformats.org/officeDocument/2006/relationships/image" Target="../media/image34.png"/><Relationship Id="rId29"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41.png"/><Relationship Id="rId11" Type="http://schemas.openxmlformats.org/officeDocument/2006/relationships/image" Target="../media/image29.png"/><Relationship Id="rId24" Type="http://schemas.openxmlformats.org/officeDocument/2006/relationships/image" Target="../media/image36.png"/><Relationship Id="rId5" Type="http://schemas.openxmlformats.org/officeDocument/2006/relationships/image" Target="../media/image45.png"/><Relationship Id="rId15" Type="http://schemas.openxmlformats.org/officeDocument/2006/relationships/image" Target="../media/image51.png"/><Relationship Id="rId23" Type="http://schemas.microsoft.com/office/2007/relationships/hdphoto" Target="../media/hdphoto4.wdp"/><Relationship Id="rId28"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54.png"/><Relationship Id="rId4" Type="http://schemas.openxmlformats.org/officeDocument/2006/relationships/image" Target="../media/image44.png"/><Relationship Id="rId9" Type="http://schemas.openxmlformats.org/officeDocument/2006/relationships/image" Target="../media/image48.png"/><Relationship Id="rId14" Type="http://schemas.microsoft.com/office/2007/relationships/hdphoto" Target="../media/hdphoto6.wdp"/><Relationship Id="rId22" Type="http://schemas.openxmlformats.org/officeDocument/2006/relationships/image" Target="../media/image35.png"/><Relationship Id="rId27" Type="http://schemas.openxmlformats.org/officeDocument/2006/relationships/image" Target="../media/image38.png"/><Relationship Id="rId30"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56.png"/><Relationship Id="rId11" Type="http://schemas.openxmlformats.org/officeDocument/2006/relationships/image" Target="../media/image60.emf"/><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49445" y="3279432"/>
            <a:ext cx="3035005" cy="2545522"/>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Develop</a:t>
            </a:r>
          </a:p>
        </p:txBody>
      </p:sp>
      <p:sp>
        <p:nvSpPr>
          <p:cNvPr id="103" name="Rounded Rectangle 102"/>
          <p:cNvSpPr/>
          <p:nvPr/>
        </p:nvSpPr>
        <p:spPr bwMode="auto">
          <a:xfrm>
            <a:off x="3555032" y="3280090"/>
            <a:ext cx="2011510" cy="2547184"/>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Build</a:t>
            </a:r>
          </a:p>
        </p:txBody>
      </p:sp>
      <p:sp>
        <p:nvSpPr>
          <p:cNvPr id="104" name="Rounded Rectangle 103"/>
          <p:cNvSpPr/>
          <p:nvPr/>
        </p:nvSpPr>
        <p:spPr bwMode="auto">
          <a:xfrm>
            <a:off x="3562057" y="1188574"/>
            <a:ext cx="2008952" cy="2019405"/>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prstClr val="white"/>
                </a:solidFill>
                <a:latin typeface="Segoe UI Light"/>
                <a:ea typeface="Segoe UI" pitchFamily="34" charset="0"/>
                <a:cs typeface="Segoe UI" pitchFamily="34" charset="0"/>
              </a:rPr>
              <a:t>Test</a:t>
            </a:r>
          </a:p>
        </p:txBody>
      </p:sp>
      <p:sp>
        <p:nvSpPr>
          <p:cNvPr id="105" name="Rounded Rectangle 104"/>
          <p:cNvSpPr/>
          <p:nvPr/>
        </p:nvSpPr>
        <p:spPr bwMode="auto">
          <a:xfrm>
            <a:off x="5648120" y="1188577"/>
            <a:ext cx="2011510" cy="4636376"/>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Deploy</a:t>
            </a:r>
          </a:p>
        </p:txBody>
      </p:sp>
      <p:sp>
        <p:nvSpPr>
          <p:cNvPr id="106" name="Rounded Rectangle 105"/>
          <p:cNvSpPr/>
          <p:nvPr/>
        </p:nvSpPr>
        <p:spPr bwMode="auto">
          <a:xfrm>
            <a:off x="7733416" y="1188575"/>
            <a:ext cx="2011510" cy="4636376"/>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Environments</a:t>
            </a:r>
          </a:p>
        </p:txBody>
      </p:sp>
      <p:sp>
        <p:nvSpPr>
          <p:cNvPr id="107" name="Rounded Rectangle 106"/>
          <p:cNvSpPr/>
          <p:nvPr/>
        </p:nvSpPr>
        <p:spPr bwMode="auto">
          <a:xfrm>
            <a:off x="9820117" y="1188576"/>
            <a:ext cx="2011510" cy="4636375"/>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Monitor and Learn</a:t>
            </a:r>
          </a:p>
        </p:txBody>
      </p:sp>
      <p:sp>
        <p:nvSpPr>
          <p:cNvPr id="108" name="Rounded Rectangle 107"/>
          <p:cNvSpPr/>
          <p:nvPr/>
        </p:nvSpPr>
        <p:spPr bwMode="auto">
          <a:xfrm>
            <a:off x="449445" y="5899385"/>
            <a:ext cx="11382183" cy="823736"/>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0067" y="201035"/>
            <a:ext cx="11654187" cy="899409"/>
          </a:xfrm>
        </p:spPr>
        <p:txBody>
          <a:bodyPr/>
          <a:lstStyle/>
          <a:p>
            <a:r>
              <a:rPr lang="en-US" dirty="0">
                <a:solidFill>
                  <a:schemeClr val="tx1"/>
                </a:solidFill>
              </a:rPr>
              <a:t>Microsoft Ecosystem </a:t>
            </a:r>
          </a:p>
        </p:txBody>
      </p:sp>
      <p:sp>
        <p:nvSpPr>
          <p:cNvPr id="268" name="TextBox 267"/>
          <p:cNvSpPr txBox="1"/>
          <p:nvPr/>
        </p:nvSpPr>
        <p:spPr>
          <a:xfrm>
            <a:off x="1062461" y="5069057"/>
            <a:ext cx="1720541" cy="184538"/>
          </a:xfrm>
          <a:prstGeom prst="rect">
            <a:avLst/>
          </a:prstGeom>
          <a:noFill/>
        </p:spPr>
        <p:txBody>
          <a:bodyPr wrap="square" lIns="0" tIns="0" rIns="0" bIns="0" rtlCol="0">
            <a:spAutoFit/>
          </a:bodyPr>
          <a:lstStyle/>
          <a:p>
            <a:pPr algn="ctr" defTabSz="932239"/>
            <a:r>
              <a:rPr lang="en-US" sz="1199" kern="0"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269" name="TextBox 268"/>
          <p:cNvSpPr txBox="1"/>
          <p:nvPr/>
        </p:nvSpPr>
        <p:spPr>
          <a:xfrm>
            <a:off x="3839504" y="4238190"/>
            <a:ext cx="1508994" cy="332142"/>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pPr defTabSz="914225"/>
            <a:r>
              <a:rPr lang="en-US" sz="1199" kern="0" dirty="0"/>
              <a:t>Team Foundation </a:t>
            </a:r>
            <a:br>
              <a:rPr lang="en-US" sz="1199" kern="0" dirty="0"/>
            </a:br>
            <a:r>
              <a:rPr lang="en-US" sz="1199" kern="0" dirty="0"/>
              <a:t>Server</a:t>
            </a:r>
          </a:p>
        </p:txBody>
      </p:sp>
      <p:sp>
        <p:nvSpPr>
          <p:cNvPr id="270" name="TextBox 269"/>
          <p:cNvSpPr txBox="1"/>
          <p:nvPr/>
        </p:nvSpPr>
        <p:spPr>
          <a:xfrm>
            <a:off x="3839506" y="4693404"/>
            <a:ext cx="1500411" cy="332142"/>
          </a:xfrm>
          <a:prstGeom prst="rect">
            <a:avLst/>
          </a:prstGeom>
          <a:noFill/>
        </p:spPr>
        <p:txBody>
          <a:bodyPr wrap="none" lIns="0" tIns="0" rIns="0" bIns="0" rtlCol="0">
            <a:spAutoFit/>
          </a:bodyPr>
          <a:lstStyle/>
          <a:p>
            <a:pPr defTabSz="932239">
              <a:lnSpc>
                <a:spcPct val="90000"/>
              </a:lnSpc>
            </a:pPr>
            <a:r>
              <a:rPr lang="en-US" sz="1199" kern="0"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kern="0" dirty="0">
                <a:gradFill>
                  <a:gsLst>
                    <a:gs pos="0">
                      <a:srgbClr val="FFFFFF"/>
                    </a:gs>
                    <a:gs pos="100000">
                      <a:srgbClr val="FFFFFF"/>
                    </a:gs>
                  </a:gsLst>
                  <a:lin ang="5400000" scaled="0"/>
                </a:gradFill>
                <a:ea typeface="Segoe UI" pitchFamily="34" charset="0"/>
                <a:cs typeface="Segoe UI" pitchFamily="34" charset="0"/>
              </a:rPr>
            </a:br>
            <a:r>
              <a:rPr lang="en-US" sz="1199" kern="0"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272" name="TextBox 271"/>
          <p:cNvSpPr txBox="1"/>
          <p:nvPr/>
        </p:nvSpPr>
        <p:spPr>
          <a:xfrm>
            <a:off x="3845395" y="1838125"/>
            <a:ext cx="1689736" cy="826775"/>
          </a:xfrm>
          <a:prstGeom prst="rect">
            <a:avLst/>
          </a:prstGeom>
          <a:noFill/>
        </p:spPr>
        <p:txBody>
          <a:bodyPr wrap="square" lIns="0" tIns="0" rIns="0" bIns="0" rtlCol="0">
            <a:spAutoFit/>
          </a:bodyPr>
          <a:lstStyle/>
          <a:p>
            <a:pPr defTabSz="932239">
              <a:lnSpc>
                <a:spcPct val="90000"/>
              </a:lnSpc>
              <a:spcAft>
                <a:spcPts val="800"/>
              </a:spcAft>
            </a:pPr>
            <a:r>
              <a:rPr lang="en-US" sz="1100" kern="0" dirty="0">
                <a:gradFill>
                  <a:gsLst>
                    <a:gs pos="0">
                      <a:srgbClr val="FFFFFF"/>
                    </a:gs>
                    <a:gs pos="100000">
                      <a:srgbClr val="FFFFFF"/>
                    </a:gs>
                  </a:gsLst>
                  <a:lin ang="5400000" scaled="0"/>
                </a:gradFill>
                <a:ea typeface="Segoe UI" pitchFamily="34" charset="0"/>
                <a:cs typeface="Segoe UI" pitchFamily="34" charset="0"/>
              </a:rPr>
              <a:t>Team Foundation Server</a:t>
            </a:r>
          </a:p>
          <a:p>
            <a:pPr defTabSz="932239">
              <a:lnSpc>
                <a:spcPct val="90000"/>
              </a:lnSpc>
              <a:spcAft>
                <a:spcPts val="800"/>
              </a:spcAft>
            </a:pPr>
            <a:r>
              <a:rPr lang="en-US" sz="1100" kern="0" dirty="0">
                <a:gradFill>
                  <a:gsLst>
                    <a:gs pos="0">
                      <a:srgbClr val="FFFFFF"/>
                    </a:gs>
                    <a:gs pos="100000">
                      <a:srgbClr val="FFFFFF"/>
                    </a:gs>
                  </a:gsLst>
                  <a:lin ang="5400000" scaled="0"/>
                </a:gradFill>
                <a:ea typeface="Segoe UI" pitchFamily="34" charset="0"/>
                <a:cs typeface="Segoe UI" pitchFamily="34" charset="0"/>
              </a:rPr>
              <a:t>Microsoft Test Manager</a:t>
            </a:r>
          </a:p>
          <a:p>
            <a:pPr defTabSz="932239">
              <a:lnSpc>
                <a:spcPct val="90000"/>
              </a:lnSpc>
              <a:spcAft>
                <a:spcPts val="800"/>
              </a:spcAft>
            </a:pPr>
            <a:r>
              <a:rPr lang="en-US" sz="1100" kern="0" dirty="0">
                <a:gradFill>
                  <a:gsLst>
                    <a:gs pos="0">
                      <a:srgbClr val="FFFFFF"/>
                    </a:gs>
                    <a:gs pos="100000">
                      <a:srgbClr val="FFFFFF"/>
                    </a:gs>
                  </a:gsLst>
                  <a:lin ang="5400000" scaled="0"/>
                </a:gradFill>
                <a:ea typeface="Segoe UI" pitchFamily="34" charset="0"/>
                <a:cs typeface="Segoe UI" pitchFamily="34" charset="0"/>
              </a:rPr>
              <a:t>Microsoft Monitoring Agent</a:t>
            </a:r>
          </a:p>
        </p:txBody>
      </p:sp>
      <p:pic>
        <p:nvPicPr>
          <p:cNvPr id="275" name="Picture 2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1854" y="3307956"/>
            <a:ext cx="473182" cy="374881"/>
          </a:xfrm>
          <a:prstGeom prst="rect">
            <a:avLst/>
          </a:prstGeom>
        </p:spPr>
      </p:pic>
      <p:sp>
        <p:nvSpPr>
          <p:cNvPr id="276" name="TextBox 275"/>
          <p:cNvSpPr txBox="1"/>
          <p:nvPr/>
        </p:nvSpPr>
        <p:spPr>
          <a:xfrm>
            <a:off x="5886133" y="3709669"/>
            <a:ext cx="646787" cy="153888"/>
          </a:xfrm>
          <a:prstGeom prst="rect">
            <a:avLst/>
          </a:prstGeom>
          <a:noFill/>
        </p:spPr>
        <p:txBody>
          <a:bodyPr wrap="square" lIns="0" tIns="0" rIns="0" bIns="0" rtlCol="0">
            <a:spAutoFit/>
          </a:bodyPr>
          <a:lstStyle/>
          <a:p>
            <a:pPr algn="ctr" defTabSz="932239"/>
            <a:r>
              <a:rPr lang="en-US" sz="1000" kern="0" dirty="0">
                <a:gradFill>
                  <a:gsLst>
                    <a:gs pos="0">
                      <a:srgbClr val="FFFFFF"/>
                    </a:gs>
                    <a:gs pos="100000">
                      <a:srgbClr val="FFFFFF"/>
                    </a:gs>
                  </a:gsLst>
                  <a:lin ang="5400000" scaled="0"/>
                </a:gradFill>
                <a:ea typeface="Segoe UI" pitchFamily="34" charset="0"/>
                <a:cs typeface="Segoe UI" pitchFamily="34" charset="0"/>
              </a:rPr>
              <a:t>PowerShell</a:t>
            </a:r>
          </a:p>
        </p:txBody>
      </p:sp>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796" y="4125908"/>
            <a:ext cx="1230306" cy="149162"/>
          </a:xfrm>
          <a:prstGeom prst="rect">
            <a:avLst/>
          </a:prstGeom>
        </p:spPr>
      </p:pic>
      <p:sp>
        <p:nvSpPr>
          <p:cNvPr id="279" name="Rectangle 278"/>
          <p:cNvSpPr/>
          <p:nvPr/>
        </p:nvSpPr>
        <p:spPr>
          <a:xfrm>
            <a:off x="6247677" y="4324191"/>
            <a:ext cx="708848" cy="261610"/>
          </a:xfrm>
          <a:prstGeom prst="rect">
            <a:avLst/>
          </a:prstGeom>
        </p:spPr>
        <p:txBody>
          <a:bodyPr wrap="none">
            <a:spAutoFit/>
          </a:bodyPr>
          <a:lstStyle/>
          <a:p>
            <a:pPr algn="ctr" defTabSz="932239"/>
            <a:r>
              <a:rPr lang="en-US" sz="1100" kern="0" dirty="0" err="1">
                <a:gradFill>
                  <a:gsLst>
                    <a:gs pos="0">
                      <a:srgbClr val="FFFFFF"/>
                    </a:gs>
                    <a:gs pos="100000">
                      <a:srgbClr val="FFFFFF"/>
                    </a:gs>
                  </a:gsLst>
                  <a:lin ang="5400000" scaled="0"/>
                </a:gradFill>
                <a:ea typeface="Segoe UI" pitchFamily="34" charset="0"/>
                <a:cs typeface="Segoe UI" pitchFamily="34" charset="0"/>
              </a:rPr>
              <a:t>xPlat</a:t>
            </a:r>
            <a:r>
              <a:rPr lang="en-US" sz="1100" kern="0" dirty="0">
                <a:gradFill>
                  <a:gsLst>
                    <a:gs pos="0">
                      <a:srgbClr val="FFFFFF"/>
                    </a:gs>
                    <a:gs pos="100000">
                      <a:srgbClr val="FFFFFF"/>
                    </a:gs>
                  </a:gsLst>
                  <a:lin ang="5400000" scaled="0"/>
                </a:gradFill>
                <a:ea typeface="Segoe UI" pitchFamily="34" charset="0"/>
                <a:cs typeface="Segoe UI" pitchFamily="34" charset="0"/>
              </a:rPr>
              <a:t> CLI</a:t>
            </a:r>
          </a:p>
        </p:txBody>
      </p:sp>
      <p:pic>
        <p:nvPicPr>
          <p:cNvPr id="281" name="Picture 2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2997" y="3261180"/>
            <a:ext cx="438944" cy="405767"/>
          </a:xfrm>
          <a:prstGeom prst="rect">
            <a:avLst/>
          </a:prstGeom>
        </p:spPr>
      </p:pic>
      <p:sp>
        <p:nvSpPr>
          <p:cNvPr id="282" name="TextBox 281"/>
          <p:cNvSpPr txBox="1"/>
          <p:nvPr/>
        </p:nvSpPr>
        <p:spPr>
          <a:xfrm>
            <a:off x="6729008" y="3708852"/>
            <a:ext cx="479788" cy="153888"/>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pPr defTabSz="914225"/>
            <a:r>
              <a:rPr lang="en-US" sz="1000" kern="0" dirty="0"/>
              <a:t>MAML</a:t>
            </a:r>
            <a:endParaRPr lang="en-US" kern="0" dirty="0"/>
          </a:p>
        </p:txBody>
      </p:sp>
      <p:sp>
        <p:nvSpPr>
          <p:cNvPr id="283" name="TextBox 282"/>
          <p:cNvSpPr txBox="1"/>
          <p:nvPr/>
        </p:nvSpPr>
        <p:spPr>
          <a:xfrm>
            <a:off x="6623942" y="4749176"/>
            <a:ext cx="894686" cy="507831"/>
          </a:xfrm>
          <a:prstGeom prst="rect">
            <a:avLst/>
          </a:prstGeom>
          <a:noFill/>
        </p:spPr>
        <p:txBody>
          <a:bodyPr wrap="square" lIns="0" tIns="0" rIns="0" bIns="0" rtlCol="0">
            <a:spAutoFit/>
          </a:bodyPr>
          <a:lstStyle/>
          <a:p>
            <a:pPr defTabSz="932239"/>
            <a:r>
              <a:rPr lang="en-US" sz="1100" kern="0" dirty="0">
                <a:gradFill>
                  <a:gsLst>
                    <a:gs pos="0">
                      <a:srgbClr val="FFFFFF"/>
                    </a:gs>
                    <a:gs pos="100000">
                      <a:srgbClr val="FFFFFF"/>
                    </a:gs>
                  </a:gsLst>
                  <a:lin ang="5400000" scaled="0"/>
                </a:gradFill>
                <a:ea typeface="Segoe UI" pitchFamily="34" charset="0"/>
                <a:cs typeface="Segoe UI" pitchFamily="34" charset="0"/>
              </a:rPr>
              <a:t>Azure Resource Management</a:t>
            </a:r>
          </a:p>
        </p:txBody>
      </p:sp>
      <p:sp>
        <p:nvSpPr>
          <p:cNvPr id="284" name="TextBox 283"/>
          <p:cNvSpPr txBox="1"/>
          <p:nvPr/>
        </p:nvSpPr>
        <p:spPr>
          <a:xfrm>
            <a:off x="5905020" y="2053301"/>
            <a:ext cx="1500411" cy="332142"/>
          </a:xfrm>
          <a:prstGeom prst="rect">
            <a:avLst/>
          </a:prstGeom>
          <a:noFill/>
        </p:spPr>
        <p:txBody>
          <a:bodyPr wrap="none" lIns="0" tIns="0" rIns="0" bIns="0" rtlCol="0">
            <a:spAutoFit/>
          </a:bodyPr>
          <a:lstStyle/>
          <a:p>
            <a:pPr defTabSz="932239">
              <a:lnSpc>
                <a:spcPct val="90000"/>
              </a:lnSpc>
            </a:pPr>
            <a:r>
              <a:rPr lang="en-US" sz="1199" kern="0"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kern="0" dirty="0">
                <a:gradFill>
                  <a:gsLst>
                    <a:gs pos="0">
                      <a:srgbClr val="FFFFFF"/>
                    </a:gs>
                    <a:gs pos="100000">
                      <a:srgbClr val="FFFFFF"/>
                    </a:gs>
                  </a:gsLst>
                  <a:lin ang="5400000" scaled="0"/>
                </a:gradFill>
                <a:ea typeface="Segoe UI" pitchFamily="34" charset="0"/>
                <a:cs typeface="Segoe UI" pitchFamily="34" charset="0"/>
              </a:rPr>
            </a:br>
            <a:r>
              <a:rPr lang="en-US" sz="1199" kern="0"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85" name="Group 284"/>
          <p:cNvGrpSpPr/>
          <p:nvPr/>
        </p:nvGrpSpPr>
        <p:grpSpPr>
          <a:xfrm>
            <a:off x="5825580" y="4812414"/>
            <a:ext cx="682696" cy="442738"/>
            <a:chOff x="6236727" y="5075466"/>
            <a:chExt cx="1685512" cy="1093080"/>
          </a:xfrm>
        </p:grpSpPr>
        <p:grpSp>
          <p:nvGrpSpPr>
            <p:cNvPr id="286" name="Group 285"/>
            <p:cNvGrpSpPr/>
            <p:nvPr/>
          </p:nvGrpSpPr>
          <p:grpSpPr>
            <a:xfrm>
              <a:off x="6604927" y="5075466"/>
              <a:ext cx="1102201" cy="1054928"/>
              <a:chOff x="6604927" y="5075466"/>
              <a:chExt cx="1102201" cy="1054928"/>
            </a:xfrm>
          </p:grpSpPr>
          <p:sp>
            <p:nvSpPr>
              <p:cNvPr id="289" name="Diamond 288"/>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Parallelogram 289"/>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Parallelogram 290"/>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7"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2" name="Group 291"/>
          <p:cNvGrpSpPr/>
          <p:nvPr/>
        </p:nvGrpSpPr>
        <p:grpSpPr>
          <a:xfrm>
            <a:off x="5873881" y="2576114"/>
            <a:ext cx="1622465" cy="482253"/>
            <a:chOff x="5998979" y="2622875"/>
            <a:chExt cx="1622695" cy="482321"/>
          </a:xfrm>
        </p:grpSpPr>
        <p:sp>
          <p:nvSpPr>
            <p:cNvPr id="293" name="Rectangle 292"/>
            <p:cNvSpPr/>
            <p:nvPr/>
          </p:nvSpPr>
          <p:spPr>
            <a:xfrm>
              <a:off x="6500990" y="2681604"/>
              <a:ext cx="1120684" cy="396831"/>
            </a:xfrm>
            <a:prstGeom prst="rect">
              <a:avLst/>
            </a:prstGeom>
          </p:spPr>
          <p:txBody>
            <a:bodyPr wrap="square">
              <a:spAutoFit/>
            </a:bodyPr>
            <a:lstStyle/>
            <a:p>
              <a:pPr defTabSz="932239">
                <a:lnSpc>
                  <a:spcPct val="90000"/>
                </a:lnSpc>
              </a:pPr>
              <a:r>
                <a:rPr lang="en-US" sz="1099" kern="0"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294" name="Picture 15"/>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5998979" y="2622875"/>
              <a:ext cx="534574" cy="482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96" name="TextBox 295"/>
          <p:cNvSpPr txBox="1"/>
          <p:nvPr/>
        </p:nvSpPr>
        <p:spPr>
          <a:xfrm>
            <a:off x="10210680" y="2113389"/>
            <a:ext cx="1198706" cy="338298"/>
          </a:xfrm>
          <a:prstGeom prst="rect">
            <a:avLst/>
          </a:prstGeom>
          <a:noFill/>
        </p:spPr>
        <p:txBody>
          <a:bodyPr wrap="square" lIns="0" tIns="0" rIns="0" bIns="0" rtlCol="0">
            <a:spAutoFit/>
          </a:bodyPr>
          <a:lstStyle/>
          <a:p>
            <a:pPr defTabSz="932239"/>
            <a:r>
              <a:rPr lang="en-US" sz="1099" kern="0" spc="-30"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297" name="TextBox 296"/>
          <p:cNvSpPr txBox="1"/>
          <p:nvPr/>
        </p:nvSpPr>
        <p:spPr>
          <a:xfrm>
            <a:off x="6600114" y="5925550"/>
            <a:ext cx="1899289" cy="634088"/>
          </a:xfrm>
          <a:prstGeom prst="rect">
            <a:avLst/>
          </a:prstGeom>
          <a:noFill/>
        </p:spPr>
        <p:txBody>
          <a:bodyPr wrap="none" lIns="182828" tIns="146262" rIns="182828" bIns="146262" rtlCol="0">
            <a:spAutoFit/>
          </a:bodyPr>
          <a:lstStyle/>
          <a:p>
            <a:pPr defTabSz="932239">
              <a:lnSpc>
                <a:spcPct val="90000"/>
              </a:lnSpc>
            </a:pPr>
            <a:r>
              <a:rPr lang="en-US" sz="1199" kern="0" dirty="0">
                <a:gradFill>
                  <a:gsLst>
                    <a:gs pos="0">
                      <a:srgbClr val="FFFFFF"/>
                    </a:gs>
                    <a:gs pos="100000">
                      <a:srgbClr val="FFFFFF"/>
                    </a:gs>
                  </a:gsLst>
                  <a:lin ang="5400000" scaled="0"/>
                </a:gradFill>
                <a:ea typeface="Segoe UI" pitchFamily="34" charset="0"/>
                <a:cs typeface="Segoe UI" pitchFamily="34" charset="0"/>
              </a:rPr>
              <a:t>Release Management </a:t>
            </a:r>
            <a:br>
              <a:rPr lang="en-US" sz="1199" kern="0" dirty="0">
                <a:gradFill>
                  <a:gsLst>
                    <a:gs pos="0">
                      <a:srgbClr val="FFFFFF"/>
                    </a:gs>
                    <a:gs pos="100000">
                      <a:srgbClr val="FFFFFF"/>
                    </a:gs>
                  </a:gsLst>
                  <a:lin ang="5400000" scaled="0"/>
                </a:gradFill>
                <a:ea typeface="Segoe UI" pitchFamily="34" charset="0"/>
                <a:cs typeface="Segoe UI" pitchFamily="34" charset="0"/>
              </a:rPr>
            </a:br>
            <a:r>
              <a:rPr lang="en-US" sz="1199" kern="0"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06468" y="1399022"/>
            <a:ext cx="1407128" cy="559634"/>
          </a:xfrm>
          <a:prstGeom prst="rect">
            <a:avLst/>
          </a:prstGeom>
        </p:spPr>
      </p:pic>
      <p:pic>
        <p:nvPicPr>
          <p:cNvPr id="240" name="Picture 2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7360" y="1359705"/>
            <a:ext cx="1407128" cy="559634"/>
          </a:xfrm>
          <a:prstGeom prst="rect">
            <a:avLst/>
          </a:prstGeom>
        </p:spPr>
      </p:pic>
      <p:pic>
        <p:nvPicPr>
          <p:cNvPr id="241" name="Picture 2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30782" y="6015371"/>
            <a:ext cx="1020120" cy="405716"/>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081" y="4609826"/>
            <a:ext cx="1684506" cy="337029"/>
          </a:xfrm>
          <a:prstGeom prst="rect">
            <a:avLst/>
          </a:prstGeom>
        </p:spPr>
      </p:pic>
      <p:pic>
        <p:nvPicPr>
          <p:cNvPr id="247" name="Picture 2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1770" y="3844842"/>
            <a:ext cx="1684506" cy="337029"/>
          </a:xfrm>
          <a:prstGeom prst="rect">
            <a:avLst/>
          </a:prstGeom>
        </p:spPr>
      </p:pic>
      <p:pic>
        <p:nvPicPr>
          <p:cNvPr id="249" name="Picture 2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3507" y="1457537"/>
            <a:ext cx="1684506" cy="337029"/>
          </a:xfrm>
          <a:prstGeom prst="rect">
            <a:avLst/>
          </a:prstGeom>
        </p:spPr>
      </p:pic>
      <p:sp>
        <p:nvSpPr>
          <p:cNvPr id="250" name="TextBox 249"/>
          <p:cNvSpPr txBox="1"/>
          <p:nvPr/>
        </p:nvSpPr>
        <p:spPr>
          <a:xfrm>
            <a:off x="1296228" y="6133886"/>
            <a:ext cx="1720541" cy="184538"/>
          </a:xfrm>
          <a:prstGeom prst="rect">
            <a:avLst/>
          </a:prstGeom>
          <a:noFill/>
        </p:spPr>
        <p:txBody>
          <a:bodyPr wrap="square" lIns="0" tIns="0" rIns="0" bIns="0" rtlCol="0">
            <a:spAutoFit/>
          </a:bodyPr>
          <a:lstStyle/>
          <a:p>
            <a:pPr defTabSz="932239"/>
            <a:r>
              <a:rPr lang="en-US" sz="1199" kern="0" dirty="0">
                <a:gradFill>
                  <a:gsLst>
                    <a:gs pos="0">
                      <a:srgbClr val="FFFFFF"/>
                    </a:gs>
                    <a:gs pos="100000">
                      <a:srgbClr val="FFFFFF"/>
                    </a:gs>
                  </a:gsLst>
                  <a:lin ang="5400000" scaled="0"/>
                </a:gradFill>
                <a:ea typeface="Segoe UI" pitchFamily="34" charset="0"/>
                <a:cs typeface="Segoe UI" pitchFamily="34" charset="0"/>
              </a:rPr>
              <a:t>Team Foundation Server</a:t>
            </a:r>
          </a:p>
        </p:txBody>
      </p:sp>
      <p:pic>
        <p:nvPicPr>
          <p:cNvPr id="251" name="Picture 2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92382" y="6059465"/>
            <a:ext cx="1684506" cy="337029"/>
          </a:xfrm>
          <a:prstGeom prst="rect">
            <a:avLst/>
          </a:prstGeom>
        </p:spPr>
      </p:pic>
      <p:sp>
        <p:nvSpPr>
          <p:cNvPr id="7" name="TextBox 6"/>
          <p:cNvSpPr txBox="1"/>
          <p:nvPr/>
        </p:nvSpPr>
        <p:spPr>
          <a:xfrm>
            <a:off x="565796" y="3372870"/>
            <a:ext cx="2825951" cy="193859"/>
          </a:xfrm>
          <a:prstGeom prst="rect">
            <a:avLst/>
          </a:prstGeom>
          <a:noFill/>
        </p:spPr>
        <p:txBody>
          <a:bodyPr wrap="square" lIns="0" tIns="0" rIns="0" bIns="0" rtlCol="0">
            <a:spAutoFit/>
          </a:bodyPr>
          <a:lstStyle/>
          <a:p>
            <a:pPr algn="ctr" defTabSz="896386">
              <a:lnSpc>
                <a:spcPct val="90000"/>
              </a:lnSpc>
              <a:spcAft>
                <a:spcPts val="600"/>
              </a:spcAft>
            </a:pPr>
            <a:r>
              <a:rPr lang="en-US" sz="1400" kern="0" dirty="0">
                <a:gradFill>
                  <a:gsLst>
                    <a:gs pos="2917">
                      <a:prstClr val="white"/>
                    </a:gs>
                    <a:gs pos="30000">
                      <a:prstClr val="white"/>
                    </a:gs>
                  </a:gsLst>
                  <a:lin ang="5400000" scaled="0"/>
                </a:gradFill>
              </a:rPr>
              <a:t>Developer Workstations</a:t>
            </a:r>
          </a:p>
        </p:txBody>
      </p:sp>
      <p:grpSp>
        <p:nvGrpSpPr>
          <p:cNvPr id="16" name="Group 15"/>
          <p:cNvGrpSpPr/>
          <p:nvPr/>
        </p:nvGrpSpPr>
        <p:grpSpPr>
          <a:xfrm>
            <a:off x="783098" y="3700875"/>
            <a:ext cx="2322417" cy="456677"/>
            <a:chOff x="782344" y="3392752"/>
            <a:chExt cx="2322746" cy="456741"/>
          </a:xfrm>
        </p:grpSpPr>
        <p:grpSp>
          <p:nvGrpSpPr>
            <p:cNvPr id="19" name="Group 18"/>
            <p:cNvGrpSpPr/>
            <p:nvPr/>
          </p:nvGrpSpPr>
          <p:grpSpPr>
            <a:xfrm>
              <a:off x="782344" y="3393987"/>
              <a:ext cx="589953" cy="454188"/>
              <a:chOff x="688638" y="3388251"/>
              <a:chExt cx="453196" cy="372941"/>
            </a:xfrm>
          </p:grpSpPr>
          <p:sp>
            <p:nvSpPr>
              <p:cNvPr id="8" name="Rectangle 7"/>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Arc 10"/>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53" name="Arc 252"/>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12" name="Rectangle 11"/>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4" name="Group 313"/>
            <p:cNvGrpSpPr/>
            <p:nvPr/>
          </p:nvGrpSpPr>
          <p:grpSpPr>
            <a:xfrm>
              <a:off x="1652094" y="3392752"/>
              <a:ext cx="589953" cy="454188"/>
              <a:chOff x="688638" y="3388251"/>
              <a:chExt cx="453196" cy="372941"/>
            </a:xfrm>
          </p:grpSpPr>
          <p:sp>
            <p:nvSpPr>
              <p:cNvPr id="315" name="Rectangle 314"/>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16" name="Straight Connector 315"/>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 name="Arc 316"/>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318" name="Arc 317"/>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319" name="Rectangle 318"/>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Isosceles Triangle 319"/>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Isosceles Triangle 320"/>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3" name="Group 322"/>
            <p:cNvGrpSpPr/>
            <p:nvPr/>
          </p:nvGrpSpPr>
          <p:grpSpPr>
            <a:xfrm>
              <a:off x="2515137" y="3395305"/>
              <a:ext cx="589953" cy="454188"/>
              <a:chOff x="688638" y="3388251"/>
              <a:chExt cx="453196" cy="372941"/>
            </a:xfrm>
          </p:grpSpPr>
          <p:sp>
            <p:nvSpPr>
              <p:cNvPr id="324" name="Rectangle 323"/>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5" name="Straight Connector 324"/>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6" name="Arc 325"/>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327" name="Arc 326"/>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328" name="Rectangle 327"/>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Isosceles Triangle 328"/>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Isosceles Triangle 329"/>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43" name="Rounded Rectangle 342"/>
          <p:cNvSpPr/>
          <p:nvPr/>
        </p:nvSpPr>
        <p:spPr bwMode="auto">
          <a:xfrm>
            <a:off x="7814784" y="4878532"/>
            <a:ext cx="1869019" cy="648929"/>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a:lnSpc>
                <a:spcPct val="90000"/>
              </a:lnSpc>
            </a:pPr>
            <a:r>
              <a:rPr lang="en-US" sz="1176" kern="0" dirty="0">
                <a:solidFill>
                  <a:srgbClr val="FFFFFF"/>
                </a:solidFill>
                <a:latin typeface="Segoe UI Light"/>
                <a:ea typeface="Segoe UI" pitchFamily="34" charset="0"/>
                <a:cs typeface="Segoe UI" pitchFamily="34" charset="0"/>
              </a:rPr>
              <a:t>Dev/Test</a:t>
            </a:r>
          </a:p>
        </p:txBody>
      </p:sp>
      <p:pic>
        <p:nvPicPr>
          <p:cNvPr id="258"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938971" y="3742124"/>
            <a:ext cx="287125" cy="260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1808257" y="3742124"/>
            <a:ext cx="287125" cy="260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0" name="Picture 6" descr="C:\temp\VS_Wht_rgb.png"/>
          <p:cNvPicPr>
            <a:picLocks noChangeAspect="1" noChangeArrowheads="1"/>
          </p:cNvPicPr>
          <p:nvPr/>
        </p:nvPicPr>
        <p:blipFill>
          <a:blip r:embed="rId10" cstate="print">
            <a:extLst>
              <a:ext uri="{28A0092B-C50C-407E-A947-70E740481C1C}">
                <a14:useLocalDpi xmlns:a14="http://schemas.microsoft.com/office/drawing/2010/main" val="0"/>
              </a:ext>
            </a:extLst>
          </a:blip>
          <a:srcRect l="4938" t="21764" r="76846" b="19292"/>
          <a:stretch>
            <a:fillRect/>
          </a:stretch>
        </p:blipFill>
        <p:spPr bwMode="auto">
          <a:xfrm>
            <a:off x="2669023" y="3742124"/>
            <a:ext cx="287125" cy="260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 name="Rounded Rectangle 205"/>
          <p:cNvSpPr/>
          <p:nvPr/>
        </p:nvSpPr>
        <p:spPr bwMode="auto">
          <a:xfrm>
            <a:off x="7804420" y="2480602"/>
            <a:ext cx="1868754" cy="231342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Production/Stage</a:t>
            </a:r>
          </a:p>
        </p:txBody>
      </p:sp>
      <p:sp>
        <p:nvSpPr>
          <p:cNvPr id="192" name="Rectangle 191"/>
          <p:cNvSpPr/>
          <p:nvPr/>
        </p:nvSpPr>
        <p:spPr bwMode="auto">
          <a:xfrm>
            <a:off x="865883" y="4544920"/>
            <a:ext cx="2223602" cy="867815"/>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a:lnSpc>
                <a:spcPct val="90000"/>
              </a:lnSpc>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a:xfrm>
            <a:off x="1228253" y="4262015"/>
            <a:ext cx="1463769" cy="271554"/>
          </a:xfrm>
          <a:prstGeom prst="rect">
            <a:avLst/>
          </a:prstGeom>
        </p:spPr>
        <p:txBody>
          <a:bodyPr wrap="square">
            <a:spAutoFit/>
          </a:bodyPr>
          <a:lstStyle/>
          <a:p>
            <a:pPr algn="ctr" defTabSz="913698"/>
            <a:r>
              <a:rPr lang="en-US" sz="1176" kern="0" dirty="0">
                <a:gradFill>
                  <a:gsLst>
                    <a:gs pos="0">
                      <a:srgbClr val="FFFFFF"/>
                    </a:gs>
                    <a:gs pos="100000">
                      <a:srgbClr val="FFFFFF"/>
                    </a:gs>
                  </a:gsLst>
                  <a:lin ang="5400000" scaled="0"/>
                </a:gradFill>
                <a:ea typeface="Segoe UI" pitchFamily="34" charset="0"/>
                <a:cs typeface="Segoe UI" pitchFamily="34" charset="0"/>
              </a:rPr>
              <a:t>Source</a:t>
            </a:r>
          </a:p>
        </p:txBody>
      </p:sp>
      <p:grpSp>
        <p:nvGrpSpPr>
          <p:cNvPr id="194" name="Group 193"/>
          <p:cNvGrpSpPr/>
          <p:nvPr/>
        </p:nvGrpSpPr>
        <p:grpSpPr>
          <a:xfrm>
            <a:off x="7879687" y="1380142"/>
            <a:ext cx="1715883" cy="973864"/>
            <a:chOff x="8154079" y="1500188"/>
            <a:chExt cx="2496095" cy="1416683"/>
          </a:xfrm>
        </p:grpSpPr>
        <p:sp>
          <p:nvSpPr>
            <p:cNvPr id="19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593" tIns="44798" rIns="89593" bIns="44798" numCol="1" anchor="t" anchorCtr="0" compatLnSpc="1">
              <a:prstTxWarp prst="textNoShape">
                <a:avLst/>
              </a:prstTxWarp>
            </a:bodyPr>
            <a:lstStyle/>
            <a:p>
              <a:pPr defTabSz="776800"/>
              <a:endParaRPr lang="en-US" sz="1763" kern="0" dirty="0">
                <a:solidFill>
                  <a:srgbClr val="00188F"/>
                </a:solidFill>
              </a:endParaRPr>
            </a:p>
          </p:txBody>
        </p:sp>
        <p:sp>
          <p:nvSpPr>
            <p:cNvPr id="19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593" tIns="44798" rIns="89593" bIns="44798" numCol="1" anchor="t" anchorCtr="0" compatLnSpc="1">
              <a:prstTxWarp prst="textNoShape">
                <a:avLst/>
              </a:prstTxWarp>
            </a:bodyPr>
            <a:lstStyle/>
            <a:p>
              <a:pPr defTabSz="776800"/>
              <a:endParaRPr lang="en-US" sz="1763" kern="0" dirty="0">
                <a:solidFill>
                  <a:srgbClr val="505050"/>
                </a:solidFill>
              </a:endParaRPr>
            </a:p>
          </p:txBody>
        </p:sp>
        <p:sp>
          <p:nvSpPr>
            <p:cNvPr id="197" name="TextBox 196"/>
            <p:cNvSpPr txBox="1"/>
            <p:nvPr/>
          </p:nvSpPr>
          <p:spPr>
            <a:xfrm>
              <a:off x="9132155" y="2128044"/>
              <a:ext cx="643377" cy="362656"/>
            </a:xfrm>
            <a:prstGeom prst="rect">
              <a:avLst/>
            </a:prstGeom>
            <a:noFill/>
          </p:spPr>
          <p:txBody>
            <a:bodyPr wrap="square" lIns="0" tIns="0" rIns="0" bIns="0" rtlCol="0">
              <a:spAutoFit/>
            </a:bodyPr>
            <a:lstStyle/>
            <a:p>
              <a:pPr algn="ctr" defTabSz="932384">
                <a:lnSpc>
                  <a:spcPct val="90000"/>
                </a:lnSpc>
                <a:spcAft>
                  <a:spcPts val="600"/>
                </a:spcAft>
              </a:pP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98" name="TextBox 197"/>
            <p:cNvSpPr txBox="1"/>
            <p:nvPr/>
          </p:nvSpPr>
          <p:spPr>
            <a:xfrm>
              <a:off x="8347510" y="2452300"/>
              <a:ext cx="699818"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99" name="TextBox 198"/>
            <p:cNvSpPr txBox="1"/>
            <p:nvPr/>
          </p:nvSpPr>
          <p:spPr>
            <a:xfrm>
              <a:off x="9730369" y="2439259"/>
              <a:ext cx="826731"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00" name="Straight Connector 19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9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204" name="Picture 203"/>
          <p:cNvPicPr>
            <a:picLocks noChangeAspect="1"/>
          </p:cNvPicPr>
          <p:nvPr/>
        </p:nvPicPr>
        <p:blipFill rotWithShape="1">
          <a:blip r:embed="rId11">
            <a:extLst>
              <a:ext uri="{28A0092B-C50C-407E-A947-70E740481C1C}">
                <a14:useLocalDpi xmlns:a14="http://schemas.microsoft.com/office/drawing/2010/main" val="0"/>
              </a:ext>
            </a:extLst>
          </a:blip>
          <a:srcRect r="18856"/>
          <a:stretch/>
        </p:blipFill>
        <p:spPr>
          <a:xfrm>
            <a:off x="7936933" y="3302555"/>
            <a:ext cx="1605882" cy="228568"/>
          </a:xfrm>
          <a:prstGeom prst="rect">
            <a:avLst/>
          </a:prstGeom>
          <a:noFill/>
          <a:ln>
            <a:noFill/>
          </a:ln>
        </p:spPr>
      </p:pic>
      <p:pic>
        <p:nvPicPr>
          <p:cNvPr id="205" name="Picture 2" descr="https://mediabank.partners.extranet.microsoft.com/Assets/Active/M-Q/Microsoft_.NET/Microsoft_NET_ADO_.NET/Logos+Logotypes/NET-ADO_bL.png"/>
          <p:cNvPicPr>
            <a:picLocks noChangeAspect="1" noChangeArrowheads="1"/>
          </p:cNvPicPr>
          <p:nvPr/>
        </p:nvPicPr>
        <p:blipFill>
          <a:blip r:embed="rId12" cstate="print">
            <a:alphaModFix/>
            <a:duotone>
              <a:prstClr val="black"/>
              <a:schemeClr val="tx1">
                <a:tint val="45000"/>
                <a:satMod val="400000"/>
              </a:schemeClr>
            </a:duotone>
            <a:extLst>
              <a:ext uri="{BEBA8EAE-BF5A-486C-A8C5-ECC9F3942E4B}">
                <a14:imgProps xmlns:a14="http://schemas.microsoft.com/office/drawing/2010/main">
                  <a14:imgLayer r:embed="rId13">
                    <a14:imgEffect>
                      <a14:brightnessContrast bright="100000"/>
                    </a14:imgEffect>
                  </a14:imgLayer>
                </a14:imgProps>
              </a:ext>
            </a:extLst>
          </a:blip>
          <a:srcRect r="31488"/>
          <a:stretch>
            <a:fillRect/>
          </a:stretch>
        </p:blipFill>
        <p:spPr bwMode="auto">
          <a:xfrm>
            <a:off x="8177656" y="2734576"/>
            <a:ext cx="1124433" cy="343081"/>
          </a:xfrm>
          <a:prstGeom prst="rect">
            <a:avLst/>
          </a:prstGeom>
          <a:noFill/>
        </p:spPr>
      </p:pic>
      <p:pic>
        <p:nvPicPr>
          <p:cNvPr id="4" name="Picture 3"/>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861" t="10254" r="7561" b="7597"/>
          <a:stretch/>
        </p:blipFill>
        <p:spPr>
          <a:xfrm>
            <a:off x="8244895" y="3780193"/>
            <a:ext cx="1029608" cy="490738"/>
          </a:xfrm>
          <a:prstGeom prst="rect">
            <a:avLst/>
          </a:prstGeom>
        </p:spPr>
      </p:pic>
      <p:sp>
        <p:nvSpPr>
          <p:cNvPr id="207" name="TextBox 206"/>
          <p:cNvSpPr txBox="1"/>
          <p:nvPr/>
        </p:nvSpPr>
        <p:spPr>
          <a:xfrm>
            <a:off x="8397747" y="1450316"/>
            <a:ext cx="498723" cy="271554"/>
          </a:xfrm>
          <a:prstGeom prst="rect">
            <a:avLst/>
          </a:prstGeom>
          <a:noFill/>
        </p:spPr>
        <p:txBody>
          <a:bodyPr wrap="square" lIns="0" tIns="0" rIns="0" bIns="0" rtlCol="0">
            <a:spAutoFit/>
          </a:bodyPr>
          <a:lstStyle/>
          <a:p>
            <a:pPr defTabSz="914192">
              <a:lnSpc>
                <a:spcPct val="90000"/>
              </a:lnSpc>
              <a:spcAft>
                <a:spcPts val="588"/>
              </a:spcAft>
            </a:pPr>
            <a:r>
              <a:rPr lang="en-US" sz="980" kern="0" spc="-49" dirty="0">
                <a:gradFill>
                  <a:gsLst>
                    <a:gs pos="2917">
                      <a:srgbClr val="00BCF2"/>
                    </a:gs>
                    <a:gs pos="30000">
                      <a:srgbClr val="00BCF2"/>
                    </a:gs>
                  </a:gsLst>
                  <a:lin ang="5400000" scaled="0"/>
                </a:gradFill>
              </a:rPr>
              <a:t>Microsoft Azure</a:t>
            </a:r>
          </a:p>
        </p:txBody>
      </p:sp>
      <p:sp>
        <p:nvSpPr>
          <p:cNvPr id="208" name="Rectangle 235"/>
          <p:cNvSpPr>
            <a:spLocks noChangeArrowheads="1"/>
          </p:cNvSpPr>
          <p:nvPr/>
        </p:nvSpPr>
        <p:spPr bwMode="auto">
          <a:xfrm>
            <a:off x="449445" y="1188576"/>
            <a:ext cx="3033605" cy="2019403"/>
          </a:xfrm>
          <a:prstGeom prst="rect">
            <a:avLst/>
          </a:prstGeom>
          <a:solidFill>
            <a:schemeClr val="tx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896386"/>
            <a:endParaRPr lang="en-US" kern="0">
              <a:solidFill>
                <a:prstClr val="white"/>
              </a:solidFill>
            </a:endParaRPr>
          </a:p>
        </p:txBody>
      </p:sp>
      <p:pic>
        <p:nvPicPr>
          <p:cNvPr id="209" name="Picture 20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9803" y="1260028"/>
            <a:ext cx="1848876" cy="1922065"/>
          </a:xfrm>
          <a:prstGeom prst="rect">
            <a:avLst/>
          </a:prstGeom>
        </p:spPr>
      </p:pic>
      <p:sp>
        <p:nvSpPr>
          <p:cNvPr id="210" name="TextBox 209"/>
          <p:cNvSpPr txBox="1"/>
          <p:nvPr/>
        </p:nvSpPr>
        <p:spPr>
          <a:xfrm>
            <a:off x="654435" y="2511231"/>
            <a:ext cx="389164" cy="217243"/>
          </a:xfrm>
          <a:prstGeom prst="rect">
            <a:avLst/>
          </a:prstGeom>
          <a:noFill/>
        </p:spPr>
        <p:txBody>
          <a:bodyPr wrap="none" lIns="0" tIns="0" rIns="0" bIns="0" rtlCol="0">
            <a:spAutoFit/>
          </a:bodyPr>
          <a:lstStyle/>
          <a:p>
            <a:pPr defTabSz="896386">
              <a:lnSpc>
                <a:spcPct val="90000"/>
              </a:lnSpc>
              <a:spcAft>
                <a:spcPts val="588"/>
              </a:spcAft>
            </a:pPr>
            <a:r>
              <a:rPr lang="en-US" sz="1568" b="1" kern="0" dirty="0">
                <a:gradFill>
                  <a:gsLst>
                    <a:gs pos="2917">
                      <a:srgbClr val="FFFFFF"/>
                    </a:gs>
                    <a:gs pos="30000">
                      <a:srgbClr val="FFFFFF"/>
                    </a:gs>
                  </a:gsLst>
                  <a:lin ang="5400000" scaled="0"/>
                </a:gradFill>
              </a:rPr>
              <a:t>DEV</a:t>
            </a:r>
          </a:p>
        </p:txBody>
      </p:sp>
      <p:sp>
        <p:nvSpPr>
          <p:cNvPr id="211" name="TextBox 210"/>
          <p:cNvSpPr txBox="1"/>
          <p:nvPr/>
        </p:nvSpPr>
        <p:spPr>
          <a:xfrm>
            <a:off x="1427664" y="1712866"/>
            <a:ext cx="315870" cy="217243"/>
          </a:xfrm>
          <a:prstGeom prst="rect">
            <a:avLst/>
          </a:prstGeom>
          <a:noFill/>
        </p:spPr>
        <p:txBody>
          <a:bodyPr wrap="none" lIns="0" tIns="0" rIns="0" bIns="0" rtlCol="0">
            <a:spAutoFit/>
          </a:bodyPr>
          <a:lstStyle/>
          <a:p>
            <a:pPr defTabSz="896386">
              <a:lnSpc>
                <a:spcPct val="90000"/>
              </a:lnSpc>
              <a:spcAft>
                <a:spcPts val="588"/>
              </a:spcAft>
            </a:pPr>
            <a:r>
              <a:rPr lang="en-US" sz="1568" b="1" kern="0" dirty="0">
                <a:gradFill>
                  <a:gsLst>
                    <a:gs pos="2917">
                      <a:srgbClr val="FFFFFF"/>
                    </a:gs>
                    <a:gs pos="30000">
                      <a:srgbClr val="FFFFFF"/>
                    </a:gs>
                  </a:gsLst>
                  <a:lin ang="5400000" scaled="0"/>
                </a:gradFill>
              </a:rPr>
              <a:t>BIZ</a:t>
            </a:r>
          </a:p>
        </p:txBody>
      </p:sp>
      <p:sp>
        <p:nvSpPr>
          <p:cNvPr id="212" name="TextBox 211"/>
          <p:cNvSpPr txBox="1"/>
          <p:nvPr/>
        </p:nvSpPr>
        <p:spPr>
          <a:xfrm>
            <a:off x="2801514" y="2511230"/>
            <a:ext cx="389730" cy="217243"/>
          </a:xfrm>
          <a:prstGeom prst="rect">
            <a:avLst/>
          </a:prstGeom>
          <a:noFill/>
        </p:spPr>
        <p:txBody>
          <a:bodyPr wrap="none" lIns="0" tIns="0" rIns="0" bIns="0" rtlCol="0">
            <a:spAutoFit/>
          </a:bodyPr>
          <a:lstStyle/>
          <a:p>
            <a:pPr defTabSz="896386">
              <a:lnSpc>
                <a:spcPct val="90000"/>
              </a:lnSpc>
              <a:spcAft>
                <a:spcPts val="588"/>
              </a:spcAft>
            </a:pPr>
            <a:r>
              <a:rPr lang="en-US" sz="1568" b="1" kern="0" dirty="0">
                <a:gradFill>
                  <a:gsLst>
                    <a:gs pos="2917">
                      <a:srgbClr val="FFFFFF"/>
                    </a:gs>
                    <a:gs pos="30000">
                      <a:srgbClr val="FFFFFF"/>
                    </a:gs>
                  </a:gsLst>
                  <a:lin ang="5400000" scaled="0"/>
                </a:gradFill>
              </a:rPr>
              <a:t>OPS</a:t>
            </a:r>
          </a:p>
        </p:txBody>
      </p:sp>
      <p:cxnSp>
        <p:nvCxnSpPr>
          <p:cNvPr id="213" name="Straight Connector 212"/>
          <p:cNvCxnSpPr/>
          <p:nvPr/>
        </p:nvCxnSpPr>
        <p:spPr>
          <a:xfrm>
            <a:off x="618386" y="5527460"/>
            <a:ext cx="26575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18385" y="6443685"/>
            <a:ext cx="1107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3695692" y="5527460"/>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3695692" y="2871007"/>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5767706" y="5527460"/>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9960777" y="5527460"/>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8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bwMode="auto">
          <a:xfrm>
            <a:off x="3555392" y="3280111"/>
            <a:ext cx="2011225" cy="2546823"/>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Build</a:t>
            </a:r>
          </a:p>
        </p:txBody>
      </p:sp>
      <p:sp>
        <p:nvSpPr>
          <p:cNvPr id="104" name="Rounded Rectangle 103"/>
          <p:cNvSpPr/>
          <p:nvPr/>
        </p:nvSpPr>
        <p:spPr bwMode="auto">
          <a:xfrm>
            <a:off x="3562417" y="1188892"/>
            <a:ext cx="2008667" cy="20191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prstClr val="white"/>
                </a:solidFill>
                <a:latin typeface="Segoe UI Light"/>
                <a:ea typeface="Segoe UI" pitchFamily="34" charset="0"/>
                <a:cs typeface="Segoe UI" pitchFamily="34" charset="0"/>
              </a:rPr>
              <a:t>Test</a:t>
            </a:r>
          </a:p>
        </p:txBody>
      </p:sp>
      <p:sp>
        <p:nvSpPr>
          <p:cNvPr id="105" name="Rounded Rectangle 104"/>
          <p:cNvSpPr/>
          <p:nvPr/>
        </p:nvSpPr>
        <p:spPr bwMode="auto">
          <a:xfrm>
            <a:off x="5648184" y="1188895"/>
            <a:ext cx="2011225" cy="46357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Deploy</a:t>
            </a:r>
          </a:p>
        </p:txBody>
      </p:sp>
      <p:sp>
        <p:nvSpPr>
          <p:cNvPr id="106" name="Rounded Rectangle 105"/>
          <p:cNvSpPr/>
          <p:nvPr/>
        </p:nvSpPr>
        <p:spPr bwMode="auto">
          <a:xfrm>
            <a:off x="7733184" y="1188893"/>
            <a:ext cx="2011225" cy="46357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Environments</a:t>
            </a:r>
          </a:p>
        </p:txBody>
      </p:sp>
      <p:sp>
        <p:nvSpPr>
          <p:cNvPr id="107" name="Rounded Rectangle 106"/>
          <p:cNvSpPr/>
          <p:nvPr/>
        </p:nvSpPr>
        <p:spPr bwMode="auto">
          <a:xfrm>
            <a:off x="9819588" y="1188895"/>
            <a:ext cx="2011225" cy="4635717"/>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Monitor and Learn</a:t>
            </a:r>
          </a:p>
        </p:txBody>
      </p:sp>
      <p:sp>
        <p:nvSpPr>
          <p:cNvPr id="108" name="Rounded Rectangle 107"/>
          <p:cNvSpPr/>
          <p:nvPr/>
        </p:nvSpPr>
        <p:spPr bwMode="auto">
          <a:xfrm>
            <a:off x="450247" y="5899035"/>
            <a:ext cx="11380569" cy="823619"/>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Processes</a:t>
            </a:r>
          </a:p>
        </p:txBody>
      </p:sp>
      <p:sp>
        <p:nvSpPr>
          <p:cNvPr id="139" name="Title 3"/>
          <p:cNvSpPr>
            <a:spLocks noGrp="1"/>
          </p:cNvSpPr>
          <p:nvPr>
            <p:ph type="title"/>
          </p:nvPr>
        </p:nvSpPr>
        <p:spPr>
          <a:xfrm>
            <a:off x="270894" y="201493"/>
            <a:ext cx="11652534" cy="899282"/>
          </a:xfrm>
        </p:spPr>
        <p:txBody>
          <a:bodyPr/>
          <a:lstStyle/>
          <a:p>
            <a:r>
              <a:rPr lang="en-US" dirty="0">
                <a:solidFill>
                  <a:schemeClr val="tx1"/>
                </a:solidFill>
              </a:rPr>
              <a:t>Heterogeneous Ecosystem</a:t>
            </a:r>
          </a:p>
        </p:txBody>
      </p:sp>
      <p:sp>
        <p:nvSpPr>
          <p:cNvPr id="110" name="Rounded Rectangle 109"/>
          <p:cNvSpPr/>
          <p:nvPr/>
        </p:nvSpPr>
        <p:spPr bwMode="auto">
          <a:xfrm>
            <a:off x="7804420" y="4906372"/>
            <a:ext cx="1868754" cy="620792"/>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Dev/Test</a:t>
            </a:r>
          </a:p>
        </p:txBody>
      </p:sp>
      <p:sp>
        <p:nvSpPr>
          <p:cNvPr id="111" name="Rounded Rectangle 110"/>
          <p:cNvSpPr/>
          <p:nvPr/>
        </p:nvSpPr>
        <p:spPr bwMode="auto">
          <a:xfrm>
            <a:off x="7804420" y="2480602"/>
            <a:ext cx="1868754" cy="231342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Production/Stage</a:t>
            </a:r>
          </a:p>
        </p:txBody>
      </p:sp>
      <p:grpSp>
        <p:nvGrpSpPr>
          <p:cNvPr id="173" name="Group 172"/>
          <p:cNvGrpSpPr/>
          <p:nvPr/>
        </p:nvGrpSpPr>
        <p:grpSpPr>
          <a:xfrm>
            <a:off x="4753788" y="3551800"/>
            <a:ext cx="341718" cy="524307"/>
            <a:chOff x="6989462" y="4072604"/>
            <a:chExt cx="348718" cy="535048"/>
          </a:xfrm>
        </p:grpSpPr>
        <p:pic>
          <p:nvPicPr>
            <p:cNvPr id="183" name="Picture 182"/>
            <p:cNvPicPr>
              <a:picLocks noChangeAspect="1"/>
            </p:cNvPicPr>
            <p:nvPr/>
          </p:nvPicPr>
          <p:blipFill rotWithShape="1">
            <a:blip r:embed="rId3" cstate="print">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84" name="TextBox 183"/>
            <p:cNvSpPr txBox="1"/>
            <p:nvPr/>
          </p:nvSpPr>
          <p:spPr>
            <a:xfrm>
              <a:off x="6997108" y="4483001"/>
              <a:ext cx="335348" cy="124651"/>
            </a:xfrm>
            <a:prstGeom prst="rect">
              <a:avLst/>
            </a:prstGeom>
            <a:noFill/>
          </p:spPr>
          <p:txBody>
            <a:bodyPr wrap="none" lIns="0" tIns="0" rIns="0" bIns="0" rtlCol="0">
              <a:spAutoFit/>
            </a:bodyPr>
            <a:lstStyle/>
            <a:p>
              <a:pPr defTabSz="914049">
                <a:lnSpc>
                  <a:spcPct val="90000"/>
                </a:lnSpc>
                <a:spcAft>
                  <a:spcPts val="588"/>
                </a:spcAft>
              </a:pPr>
              <a:r>
                <a:rPr lang="en-US" sz="882" kern="0" dirty="0" err="1">
                  <a:gradFill>
                    <a:gsLst>
                      <a:gs pos="2917">
                        <a:srgbClr val="FFFFFF"/>
                      </a:gs>
                      <a:gs pos="30000">
                        <a:srgbClr val="FFFFFF"/>
                      </a:gs>
                    </a:gsLst>
                    <a:lin ang="5400000" scaled="0"/>
                  </a:gradFill>
                </a:rPr>
                <a:t>Gradle</a:t>
              </a:r>
              <a:endParaRPr lang="en-US" sz="882" kern="0" dirty="0">
                <a:gradFill>
                  <a:gsLst>
                    <a:gs pos="2917">
                      <a:srgbClr val="FFFFFF"/>
                    </a:gs>
                    <a:gs pos="30000">
                      <a:srgbClr val="FFFFFF"/>
                    </a:gs>
                  </a:gsLst>
                  <a:lin ang="5400000" scaled="0"/>
                </a:gradFill>
              </a:endParaRPr>
            </a:p>
          </p:txBody>
        </p:sp>
      </p:grpSp>
      <p:grpSp>
        <p:nvGrpSpPr>
          <p:cNvPr id="174" name="Group 173"/>
          <p:cNvGrpSpPr/>
          <p:nvPr/>
        </p:nvGrpSpPr>
        <p:grpSpPr>
          <a:xfrm>
            <a:off x="4018475" y="3496646"/>
            <a:ext cx="463020" cy="579461"/>
            <a:chOff x="4134603" y="3425457"/>
            <a:chExt cx="472506" cy="591332"/>
          </a:xfrm>
        </p:grpSpPr>
        <p:pic>
          <p:nvPicPr>
            <p:cNvPr id="181" name="Picture 180"/>
            <p:cNvPicPr>
              <a:picLocks noChangeAspect="1"/>
            </p:cNvPicPr>
            <p:nvPr/>
          </p:nvPicPr>
          <p:blipFill rotWithShape="1">
            <a:blip r:embed="rId4" cstate="print">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82" name="TextBox 181"/>
            <p:cNvSpPr txBox="1"/>
            <p:nvPr/>
          </p:nvSpPr>
          <p:spPr>
            <a:xfrm>
              <a:off x="4226586" y="3892138"/>
              <a:ext cx="289545" cy="124651"/>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Grunt</a:t>
              </a:r>
            </a:p>
          </p:txBody>
        </p:sp>
      </p:grpSp>
      <p:grpSp>
        <p:nvGrpSpPr>
          <p:cNvPr id="197" name="Group 196"/>
          <p:cNvGrpSpPr/>
          <p:nvPr/>
        </p:nvGrpSpPr>
        <p:grpSpPr>
          <a:xfrm>
            <a:off x="6443032" y="2457591"/>
            <a:ext cx="421530" cy="570709"/>
            <a:chOff x="4662854" y="2636345"/>
            <a:chExt cx="430166" cy="582402"/>
          </a:xfrm>
        </p:grpSpPr>
        <p:pic>
          <p:nvPicPr>
            <p:cNvPr id="207" name="Picture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208" name="TextBox 207"/>
            <p:cNvSpPr txBox="1"/>
            <p:nvPr/>
          </p:nvSpPr>
          <p:spPr>
            <a:xfrm>
              <a:off x="4679165" y="3094095"/>
              <a:ext cx="397510" cy="124652"/>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Hudson</a:t>
              </a:r>
            </a:p>
          </p:txBody>
        </p:sp>
      </p:grpSp>
      <p:grpSp>
        <p:nvGrpSpPr>
          <p:cNvPr id="7" name="Group 6"/>
          <p:cNvGrpSpPr/>
          <p:nvPr/>
        </p:nvGrpSpPr>
        <p:grpSpPr>
          <a:xfrm>
            <a:off x="6115547" y="1548003"/>
            <a:ext cx="1072522" cy="603899"/>
            <a:chOff x="6018437" y="1547469"/>
            <a:chExt cx="1072828" cy="604070"/>
          </a:xfrm>
        </p:grpSpPr>
        <p:grpSp>
          <p:nvGrpSpPr>
            <p:cNvPr id="195" name="Group 194"/>
            <p:cNvGrpSpPr/>
            <p:nvPr/>
          </p:nvGrpSpPr>
          <p:grpSpPr>
            <a:xfrm>
              <a:off x="6018437" y="1555876"/>
              <a:ext cx="609567" cy="535793"/>
              <a:chOff x="5082559" y="3446505"/>
              <a:chExt cx="621878" cy="546612"/>
            </a:xfrm>
          </p:grpSpPr>
          <p:pic>
            <p:nvPicPr>
              <p:cNvPr id="211" name="Picture 210"/>
              <p:cNvPicPr>
                <a:picLocks noChangeAspect="1"/>
              </p:cNvPicPr>
              <p:nvPr/>
            </p:nvPicPr>
            <p:blipFill rotWithShape="1">
              <a:blip r:embed="rId6" cstate="print">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212" name="TextBox 211"/>
              <p:cNvSpPr txBox="1"/>
              <p:nvPr/>
            </p:nvSpPr>
            <p:spPr>
              <a:xfrm>
                <a:off x="5251592" y="3868466"/>
                <a:ext cx="233926" cy="124651"/>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Chef</a:t>
                </a:r>
              </a:p>
            </p:txBody>
          </p:sp>
        </p:grpSp>
        <p:grpSp>
          <p:nvGrpSpPr>
            <p:cNvPr id="199" name="Group 198"/>
            <p:cNvGrpSpPr/>
            <p:nvPr/>
          </p:nvGrpSpPr>
          <p:grpSpPr>
            <a:xfrm>
              <a:off x="6703194" y="1547469"/>
              <a:ext cx="388071" cy="604070"/>
              <a:chOff x="8627831" y="3918226"/>
              <a:chExt cx="395909" cy="616271"/>
            </a:xfrm>
          </p:grpSpPr>
          <p:pic>
            <p:nvPicPr>
              <p:cNvPr id="203" name="Picture 202"/>
              <p:cNvPicPr>
                <a:picLocks noChangeAspect="1"/>
              </p:cNvPicPr>
              <p:nvPr/>
            </p:nvPicPr>
            <p:blipFill rotWithShape="1">
              <a:blip r:embed="rId7" cstate="print">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04" name="TextBox 203"/>
              <p:cNvSpPr txBox="1"/>
              <p:nvPr/>
            </p:nvSpPr>
            <p:spPr>
              <a:xfrm>
                <a:off x="8627864" y="4285194"/>
                <a:ext cx="395876" cy="249303"/>
              </a:xfrm>
              <a:prstGeom prst="rect">
                <a:avLst/>
              </a:prstGeom>
              <a:noFill/>
            </p:spPr>
            <p:txBody>
              <a:bodyPr wrap="none" lIns="0" tIns="0" rIns="0" bIns="0" rtlCol="0">
                <a:spAutoFit/>
              </a:bodyPr>
              <a:lstStyle/>
              <a:p>
                <a:pPr algn="ctr" defTabSz="914049">
                  <a:lnSpc>
                    <a:spcPct val="90000"/>
                  </a:lnSpc>
                  <a:spcAft>
                    <a:spcPts val="588"/>
                  </a:spcAft>
                </a:pPr>
                <a:r>
                  <a:rPr lang="en-US" sz="882" kern="0" dirty="0">
                    <a:gradFill>
                      <a:gsLst>
                        <a:gs pos="2917">
                          <a:srgbClr val="FFFFFF"/>
                        </a:gs>
                        <a:gs pos="30000">
                          <a:srgbClr val="FFFFFF"/>
                        </a:gs>
                      </a:gsLst>
                      <a:lin ang="5400000" scaled="0"/>
                    </a:gradFill>
                  </a:rPr>
                  <a:t>Puppet </a:t>
                </a:r>
                <a:br>
                  <a:rPr lang="en-US" sz="882" kern="0" dirty="0">
                    <a:gradFill>
                      <a:gsLst>
                        <a:gs pos="2917">
                          <a:srgbClr val="FFFFFF"/>
                        </a:gs>
                        <a:gs pos="30000">
                          <a:srgbClr val="FFFFFF"/>
                        </a:gs>
                      </a:gsLst>
                      <a:lin ang="5400000" scaled="0"/>
                    </a:gradFill>
                  </a:rPr>
                </a:br>
                <a:r>
                  <a:rPr lang="en-US" sz="882" kern="0" dirty="0">
                    <a:gradFill>
                      <a:gsLst>
                        <a:gs pos="2917">
                          <a:srgbClr val="FFFFFF"/>
                        </a:gs>
                        <a:gs pos="30000">
                          <a:srgbClr val="FFFFFF"/>
                        </a:gs>
                      </a:gsLst>
                      <a:lin ang="5400000" scaled="0"/>
                    </a:gradFill>
                  </a:rPr>
                  <a:t>Labs</a:t>
                </a:r>
              </a:p>
            </p:txBody>
          </p:sp>
        </p:grpSp>
      </p:grpSp>
      <p:pic>
        <p:nvPicPr>
          <p:cNvPr id="224" name="Picture 2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25210" y="1778589"/>
            <a:ext cx="599986" cy="142699"/>
          </a:xfrm>
          <a:prstGeom prst="rect">
            <a:avLst/>
          </a:prstGeom>
        </p:spPr>
      </p:pic>
      <p:grpSp>
        <p:nvGrpSpPr>
          <p:cNvPr id="225" name="Group 224"/>
          <p:cNvGrpSpPr/>
          <p:nvPr/>
        </p:nvGrpSpPr>
        <p:grpSpPr>
          <a:xfrm>
            <a:off x="10659292" y="2433308"/>
            <a:ext cx="331822" cy="473951"/>
            <a:chOff x="11346119" y="4299745"/>
            <a:chExt cx="338621" cy="483662"/>
          </a:xfrm>
        </p:grpSpPr>
        <p:pic>
          <p:nvPicPr>
            <p:cNvPr id="226" name="Picture 2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27" name="TextBox 226"/>
            <p:cNvSpPr txBox="1"/>
            <p:nvPr/>
          </p:nvSpPr>
          <p:spPr>
            <a:xfrm>
              <a:off x="11346119" y="4658755"/>
              <a:ext cx="338621" cy="124652"/>
            </a:xfrm>
            <a:prstGeom prst="rect">
              <a:avLst/>
            </a:prstGeom>
            <a:noFill/>
          </p:spPr>
          <p:txBody>
            <a:bodyPr wrap="none" lIns="0" tIns="0" rIns="0" bIns="0" rtlCol="0">
              <a:spAutoFit/>
            </a:bodyPr>
            <a:lstStyle/>
            <a:p>
              <a:pPr defTabSz="914049">
                <a:lnSpc>
                  <a:spcPct val="90000"/>
                </a:lnSpc>
                <a:spcAft>
                  <a:spcPts val="588"/>
                </a:spcAft>
              </a:pPr>
              <a:r>
                <a:rPr lang="en-US" sz="882" kern="0" dirty="0" err="1">
                  <a:gradFill>
                    <a:gsLst>
                      <a:gs pos="2917">
                        <a:srgbClr val="FFFFFF"/>
                      </a:gs>
                      <a:gs pos="30000">
                        <a:srgbClr val="FFFFFF"/>
                      </a:gs>
                    </a:gsLst>
                    <a:lin ang="5400000" scaled="0"/>
                  </a:gradFill>
                </a:rPr>
                <a:t>Zabbix</a:t>
              </a:r>
              <a:endParaRPr lang="en-US" sz="882" kern="0" dirty="0">
                <a:gradFill>
                  <a:gsLst>
                    <a:gs pos="2917">
                      <a:srgbClr val="FFFFFF"/>
                    </a:gs>
                    <a:gs pos="30000">
                      <a:srgbClr val="FFFFFF"/>
                    </a:gs>
                  </a:gsLst>
                  <a:lin ang="5400000" scaled="0"/>
                </a:gradFill>
              </a:endParaRPr>
            </a:p>
          </p:txBody>
        </p:sp>
      </p:grpSp>
      <p:sp>
        <p:nvSpPr>
          <p:cNvPr id="343" name="Rounded Rectangle 342"/>
          <p:cNvSpPr/>
          <p:nvPr/>
        </p:nvSpPr>
        <p:spPr bwMode="auto">
          <a:xfrm>
            <a:off x="450246" y="3276913"/>
            <a:ext cx="3034574" cy="2547700"/>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Develop</a:t>
            </a:r>
          </a:p>
        </p:txBody>
      </p:sp>
      <p:sp>
        <p:nvSpPr>
          <p:cNvPr id="496" name="TextBox 495"/>
          <p:cNvSpPr txBox="1"/>
          <p:nvPr/>
        </p:nvSpPr>
        <p:spPr>
          <a:xfrm>
            <a:off x="652835" y="4616857"/>
            <a:ext cx="1099194" cy="719462"/>
          </a:xfrm>
          <a:prstGeom prst="rect">
            <a:avLst/>
          </a:prstGeom>
          <a:noFill/>
        </p:spPr>
        <p:txBody>
          <a:bodyPr wrap="none" lIns="179208" tIns="143366" rIns="179208" bIns="143366" rtlCol="0">
            <a:spAutoFit/>
          </a:bodyPr>
          <a:lstStyle/>
          <a:p>
            <a:pPr algn="ctr" defTabSz="913698"/>
            <a:r>
              <a:rPr lang="en-US" sz="1369" kern="0" dirty="0">
                <a:gradFill>
                  <a:gsLst>
                    <a:gs pos="0">
                      <a:srgbClr val="FFFFFF"/>
                    </a:gs>
                    <a:gs pos="100000">
                      <a:srgbClr val="FFFFFF"/>
                    </a:gs>
                  </a:gsLst>
                  <a:lin ang="5400000" scaled="0"/>
                </a:gradFill>
                <a:ea typeface="Segoe UI" pitchFamily="34" charset="0"/>
                <a:cs typeface="Segoe UI" pitchFamily="34" charset="0"/>
              </a:rPr>
              <a:t>GitHub</a:t>
            </a:r>
          </a:p>
          <a:p>
            <a:pPr defTabSz="913698"/>
            <a:r>
              <a:rPr lang="en-US" sz="1369" kern="0" dirty="0" err="1">
                <a:gradFill>
                  <a:gsLst>
                    <a:gs pos="0">
                      <a:srgbClr val="FFFFFF"/>
                    </a:gs>
                    <a:gs pos="100000">
                      <a:srgbClr val="FFFFFF"/>
                    </a:gs>
                  </a:gsLst>
                  <a:lin ang="5400000" scaled="0"/>
                </a:gradFill>
                <a:ea typeface="Segoe UI" pitchFamily="34" charset="0"/>
                <a:cs typeface="Segoe UI" pitchFamily="34" charset="0"/>
              </a:rPr>
              <a:t>Codeplex</a:t>
            </a:r>
            <a:endParaRPr lang="en-US" sz="1173" kern="0" dirty="0">
              <a:gradFill>
                <a:gsLst>
                  <a:gs pos="0">
                    <a:srgbClr val="FFFFFF"/>
                  </a:gs>
                  <a:gs pos="100000">
                    <a:srgbClr val="FFFFFF"/>
                  </a:gs>
                </a:gsLst>
                <a:lin ang="5400000" scaled="0"/>
              </a:gradFill>
            </a:endParaRPr>
          </a:p>
        </p:txBody>
      </p:sp>
      <p:pic>
        <p:nvPicPr>
          <p:cNvPr id="498" name="Picture 497"/>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965498" y="3735721"/>
            <a:ext cx="205974" cy="250839"/>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0403" y="3718752"/>
            <a:ext cx="291982" cy="291981"/>
          </a:xfrm>
          <a:prstGeom prst="rect">
            <a:avLst/>
          </a:prstGeom>
        </p:spPr>
      </p:pic>
      <p:pic>
        <p:nvPicPr>
          <p:cNvPr id="215" name="Picture 2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20788" y="4602841"/>
            <a:ext cx="835596" cy="746178"/>
          </a:xfrm>
          <a:prstGeom prst="rect">
            <a:avLst/>
          </a:prstGeom>
        </p:spPr>
      </p:pic>
      <p:sp>
        <p:nvSpPr>
          <p:cNvPr id="217" name="Rectangle 216"/>
          <p:cNvSpPr/>
          <p:nvPr/>
        </p:nvSpPr>
        <p:spPr bwMode="auto">
          <a:xfrm>
            <a:off x="640878" y="4592854"/>
            <a:ext cx="1102266" cy="787319"/>
          </a:xfrm>
          <a:prstGeom prst="rect">
            <a:avLst/>
          </a:prstGeom>
          <a:noFill/>
          <a:ln w="28575">
            <a:solidFill>
              <a:srgbClr val="FFFFFF">
                <a:alpha val="7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a:lnSpc>
                <a:spcPct val="90000"/>
              </a:lnSpc>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898704" y="4318704"/>
            <a:ext cx="638316" cy="273280"/>
          </a:xfrm>
          <a:prstGeom prst="rect">
            <a:avLst/>
          </a:prstGeom>
        </p:spPr>
        <p:txBody>
          <a:bodyPr wrap="none">
            <a:spAutoFit/>
          </a:bodyPr>
          <a:lstStyle/>
          <a:p>
            <a:pPr algn="ctr" defTabSz="913698"/>
            <a:r>
              <a:rPr lang="en-US" sz="1176" kern="0" dirty="0">
                <a:gradFill>
                  <a:gsLst>
                    <a:gs pos="0">
                      <a:srgbClr val="FFFFFF"/>
                    </a:gs>
                    <a:gs pos="100000">
                      <a:srgbClr val="FFFFFF"/>
                    </a:gs>
                  </a:gsLst>
                  <a:lin ang="5400000" scaled="0"/>
                </a:gradFill>
                <a:ea typeface="Segoe UI" pitchFamily="34" charset="0"/>
                <a:cs typeface="Segoe UI" pitchFamily="34" charset="0"/>
              </a:rPr>
              <a:t>Source</a:t>
            </a:r>
          </a:p>
        </p:txBody>
      </p:sp>
      <p:grpSp>
        <p:nvGrpSpPr>
          <p:cNvPr id="10" name="Group 9"/>
          <p:cNvGrpSpPr/>
          <p:nvPr/>
        </p:nvGrpSpPr>
        <p:grpSpPr>
          <a:xfrm>
            <a:off x="2000064" y="4786235"/>
            <a:ext cx="395942" cy="452112"/>
            <a:chOff x="2331310" y="4180366"/>
            <a:chExt cx="395997" cy="452176"/>
          </a:xfrm>
        </p:grpSpPr>
        <p:pic>
          <p:nvPicPr>
            <p:cNvPr id="5" name="Picture 4" descr="logo_wide-cab47086.png"/>
            <p:cNvPicPr>
              <a:picLocks noChangeAspect="1"/>
            </p:cNvPicPr>
            <p:nvPr/>
          </p:nvPicPr>
          <p:blipFill rotWithShape="1">
            <a:blip r:embed="rId13" cstate="print">
              <a:extLst>
                <a:ext uri="{28A0092B-C50C-407E-A947-70E740481C1C}">
                  <a14:useLocalDpi xmlns:a14="http://schemas.microsoft.com/office/drawing/2010/main" val="0"/>
                </a:ext>
              </a:extLst>
            </a:blip>
            <a:srcRect r="69868"/>
            <a:stretch/>
          </p:blipFill>
          <p:spPr>
            <a:xfrm>
              <a:off x="2362645" y="4180366"/>
              <a:ext cx="352530" cy="321344"/>
            </a:xfrm>
            <a:prstGeom prst="rect">
              <a:avLst/>
            </a:prstGeom>
          </p:spPr>
        </p:pic>
        <p:sp>
          <p:nvSpPr>
            <p:cNvPr id="201" name="TextBox 200"/>
            <p:cNvSpPr txBox="1"/>
            <p:nvPr/>
          </p:nvSpPr>
          <p:spPr>
            <a:xfrm>
              <a:off x="2331310" y="4510376"/>
              <a:ext cx="395997" cy="122166"/>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Vagrant</a:t>
              </a:r>
            </a:p>
          </p:txBody>
        </p:sp>
      </p:grpSp>
      <p:pic>
        <p:nvPicPr>
          <p:cNvPr id="241" name="Picture 4" descr="http://www.jbase.com/new/products/images/java.png"/>
          <p:cNvPicPr>
            <a:picLocks noChangeAspect="1" noChangeArrowheads="1"/>
          </p:cNvPicPr>
          <p:nvPr/>
        </p:nvPicPr>
        <p:blipFill>
          <a:blip r:embed="rId14" cstate="print">
            <a:duotone>
              <a:prstClr val="black"/>
              <a:schemeClr val="tx1">
                <a:tint val="45000"/>
                <a:satMod val="400000"/>
              </a:schemeClr>
            </a:duotone>
            <a:extLst>
              <a:ext uri="{BEBA8EAE-BF5A-486C-A8C5-ECC9F3942E4B}">
                <a14:imgProps xmlns:a14="http://schemas.microsoft.com/office/drawing/2010/main">
                  <a14:imgLayer r:embed="rId15">
                    <a14:imgEffect>
                      <a14:brightnessContrast bright="100000"/>
                    </a14:imgEffect>
                  </a14:imgLayer>
                </a14:imgProps>
              </a:ext>
            </a:extLst>
          </a:blip>
          <a:srcRect/>
          <a:stretch>
            <a:fillRect/>
          </a:stretch>
        </p:blipFill>
        <p:spPr bwMode="auto">
          <a:xfrm>
            <a:off x="9118261" y="2605184"/>
            <a:ext cx="280937" cy="553372"/>
          </a:xfrm>
          <a:prstGeom prst="rect">
            <a:avLst/>
          </a:prstGeom>
          <a:noFill/>
        </p:spPr>
      </p:pic>
      <p:pic>
        <p:nvPicPr>
          <p:cNvPr id="242" name="Picture 241" descr="PHP.png"/>
          <p:cNvPicPr>
            <a:picLocks noChangeAspect="1"/>
          </p:cNvPicPr>
          <p:nvPr/>
        </p:nvPicPr>
        <p:blipFill>
          <a:blip r:embed="rId16" cstate="print">
            <a:duotone>
              <a:prstClr val="black"/>
              <a:schemeClr val="tx1">
                <a:tint val="45000"/>
                <a:satMod val="400000"/>
              </a:schemeClr>
            </a:duotone>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8196642" y="3066347"/>
            <a:ext cx="397784" cy="220860"/>
          </a:xfrm>
          <a:prstGeom prst="rect">
            <a:avLst/>
          </a:prstGeom>
          <a:noFill/>
        </p:spPr>
      </p:pic>
      <p:pic>
        <p:nvPicPr>
          <p:cNvPr id="243" name="Picture 242"/>
          <p:cNvPicPr>
            <a:picLocks noChangeAspect="1"/>
          </p:cNvPicPr>
          <p:nvPr/>
        </p:nvPicPr>
        <p:blipFill>
          <a:blip r:embed="rId18" cstate="print">
            <a:duotone>
              <a:prstClr val="black"/>
              <a:schemeClr val="tx1">
                <a:tint val="45000"/>
                <a:satMod val="400000"/>
              </a:schemeClr>
            </a:duotone>
            <a:extLst>
              <a:ext uri="{BEBA8EAE-BF5A-486C-A8C5-ECC9F3942E4B}">
                <a14:imgProps xmlns:a14="http://schemas.microsoft.com/office/drawing/2010/main">
                  <a14:imgLayer r:embed="rId19">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032997" y="2708480"/>
            <a:ext cx="656218" cy="183136"/>
          </a:xfrm>
          <a:prstGeom prst="rect">
            <a:avLst/>
          </a:prstGeom>
        </p:spPr>
      </p:pic>
      <p:pic>
        <p:nvPicPr>
          <p:cNvPr id="244" name="Picture 243"/>
          <p:cNvPicPr>
            <a:picLocks noChangeAspect="1"/>
          </p:cNvPicPr>
          <p:nvPr/>
        </p:nvPicPr>
        <p:blipFill>
          <a:blip r:embed="rId20">
            <a:duotone>
              <a:prstClr val="black"/>
              <a:schemeClr val="tx1">
                <a:tint val="45000"/>
                <a:satMod val="400000"/>
              </a:schemeClr>
            </a:duotone>
            <a:lum bright="100000"/>
          </a:blip>
          <a:stretch>
            <a:fillRect/>
          </a:stretch>
        </p:blipFill>
        <p:spPr>
          <a:xfrm>
            <a:off x="7979107" y="3535496"/>
            <a:ext cx="796569" cy="206517"/>
          </a:xfrm>
          <a:prstGeom prst="rect">
            <a:avLst/>
          </a:prstGeom>
        </p:spPr>
      </p:pic>
      <p:sp>
        <p:nvSpPr>
          <p:cNvPr id="245" name="Freeform 6"/>
          <p:cNvSpPr>
            <a:spLocks noEditPoints="1"/>
          </p:cNvSpPr>
          <p:nvPr/>
        </p:nvSpPr>
        <p:spPr bwMode="auto">
          <a:xfrm>
            <a:off x="9072070" y="3373671"/>
            <a:ext cx="373319" cy="39393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kern="0" spc="-50" dirty="0">
              <a:gradFill>
                <a:gsLst>
                  <a:gs pos="1250">
                    <a:srgbClr val="EFEFEF"/>
                  </a:gs>
                  <a:gs pos="10417">
                    <a:srgbClr val="EFEFEF"/>
                  </a:gs>
                </a:gsLst>
                <a:lin ang="5400000" scaled="0"/>
              </a:gradFill>
            </a:endParaRPr>
          </a:p>
        </p:txBody>
      </p:sp>
      <p:pic>
        <p:nvPicPr>
          <p:cNvPr id="248"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7900484" y="4001389"/>
            <a:ext cx="446922" cy="337815"/>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947697" y="3869792"/>
            <a:ext cx="622065" cy="555499"/>
          </a:xfrm>
          <a:prstGeom prst="rect">
            <a:avLst/>
          </a:prstGeom>
        </p:spPr>
      </p:pic>
      <p:grpSp>
        <p:nvGrpSpPr>
          <p:cNvPr id="250" name="Group 249"/>
          <p:cNvGrpSpPr/>
          <p:nvPr/>
        </p:nvGrpSpPr>
        <p:grpSpPr>
          <a:xfrm>
            <a:off x="8482499" y="3997806"/>
            <a:ext cx="395942" cy="367793"/>
            <a:chOff x="2331310" y="4180366"/>
            <a:chExt cx="531928" cy="494111"/>
          </a:xfrm>
        </p:grpSpPr>
        <p:pic>
          <p:nvPicPr>
            <p:cNvPr id="251" name="Picture 250" descr="logo_wide-cab47086.png"/>
            <p:cNvPicPr>
              <a:picLocks noChangeAspect="1"/>
            </p:cNvPicPr>
            <p:nvPr/>
          </p:nvPicPr>
          <p:blipFill rotWithShape="1">
            <a:blip r:embed="rId23" cstate="print">
              <a:extLst>
                <a:ext uri="{28A0092B-C50C-407E-A947-70E740481C1C}">
                  <a14:useLocalDpi xmlns:a14="http://schemas.microsoft.com/office/drawing/2010/main" val="0"/>
                </a:ext>
              </a:extLst>
            </a:blip>
            <a:srcRect r="69868"/>
            <a:stretch/>
          </p:blipFill>
          <p:spPr>
            <a:xfrm>
              <a:off x="2464271" y="4180366"/>
              <a:ext cx="352530" cy="321344"/>
            </a:xfrm>
            <a:prstGeom prst="rect">
              <a:avLst/>
            </a:prstGeom>
          </p:spPr>
        </p:pic>
        <p:sp>
          <p:nvSpPr>
            <p:cNvPr id="252" name="TextBox 251"/>
            <p:cNvSpPr txBox="1"/>
            <p:nvPr/>
          </p:nvSpPr>
          <p:spPr>
            <a:xfrm>
              <a:off x="2331310" y="4510376"/>
              <a:ext cx="531928" cy="164101"/>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Vagrant</a:t>
              </a:r>
            </a:p>
          </p:txBody>
        </p:sp>
      </p:grpSp>
      <p:grpSp>
        <p:nvGrpSpPr>
          <p:cNvPr id="210" name="Group 209"/>
          <p:cNvGrpSpPr/>
          <p:nvPr/>
        </p:nvGrpSpPr>
        <p:grpSpPr>
          <a:xfrm>
            <a:off x="7879687" y="1380142"/>
            <a:ext cx="1715883" cy="973864"/>
            <a:chOff x="8154079" y="1500188"/>
            <a:chExt cx="2496095" cy="1416683"/>
          </a:xfrm>
        </p:grpSpPr>
        <p:sp>
          <p:nvSpPr>
            <p:cNvPr id="214"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593" tIns="44798" rIns="89593" bIns="44798" numCol="1" anchor="t" anchorCtr="0" compatLnSpc="1">
              <a:prstTxWarp prst="textNoShape">
                <a:avLst/>
              </a:prstTxWarp>
            </a:bodyPr>
            <a:lstStyle/>
            <a:p>
              <a:pPr defTabSz="776800"/>
              <a:endParaRPr lang="en-US" sz="1763" kern="0" dirty="0">
                <a:solidFill>
                  <a:srgbClr val="00188F"/>
                </a:solidFill>
              </a:endParaRPr>
            </a:p>
          </p:txBody>
        </p:sp>
        <p:sp>
          <p:nvSpPr>
            <p:cNvPr id="21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593" tIns="44798" rIns="89593" bIns="44798" numCol="1" anchor="t" anchorCtr="0" compatLnSpc="1">
              <a:prstTxWarp prst="textNoShape">
                <a:avLst/>
              </a:prstTxWarp>
            </a:bodyPr>
            <a:lstStyle/>
            <a:p>
              <a:pPr defTabSz="776800"/>
              <a:endParaRPr lang="en-US" sz="1763" kern="0" dirty="0">
                <a:solidFill>
                  <a:srgbClr val="505050"/>
                </a:solidFill>
              </a:endParaRPr>
            </a:p>
          </p:txBody>
        </p:sp>
        <p:sp>
          <p:nvSpPr>
            <p:cNvPr id="218" name="TextBox 217"/>
            <p:cNvSpPr txBox="1"/>
            <p:nvPr/>
          </p:nvSpPr>
          <p:spPr>
            <a:xfrm>
              <a:off x="9132155" y="2128044"/>
              <a:ext cx="643377" cy="362656"/>
            </a:xfrm>
            <a:prstGeom prst="rect">
              <a:avLst/>
            </a:prstGeom>
            <a:noFill/>
          </p:spPr>
          <p:txBody>
            <a:bodyPr wrap="square" lIns="0" tIns="0" rIns="0" bIns="0" rtlCol="0">
              <a:spAutoFit/>
            </a:bodyPr>
            <a:lstStyle/>
            <a:p>
              <a:pPr algn="ctr" defTabSz="932384">
                <a:lnSpc>
                  <a:spcPct val="90000"/>
                </a:lnSpc>
                <a:spcAft>
                  <a:spcPts val="600"/>
                </a:spcAft>
              </a:pP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46" name="TextBox 245"/>
            <p:cNvSpPr txBox="1"/>
            <p:nvPr/>
          </p:nvSpPr>
          <p:spPr>
            <a:xfrm>
              <a:off x="8347510" y="2452300"/>
              <a:ext cx="699818"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47" name="TextBox 246"/>
            <p:cNvSpPr txBox="1"/>
            <p:nvPr/>
          </p:nvSpPr>
          <p:spPr>
            <a:xfrm>
              <a:off x="9730369" y="2439259"/>
              <a:ext cx="826731"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53" name="Straight Connector 252"/>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endCxn id="214"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19" name="TextBox 218"/>
          <p:cNvSpPr txBox="1"/>
          <p:nvPr/>
        </p:nvSpPr>
        <p:spPr>
          <a:xfrm>
            <a:off x="8389197" y="1460117"/>
            <a:ext cx="498723" cy="271554"/>
          </a:xfrm>
          <a:prstGeom prst="rect">
            <a:avLst/>
          </a:prstGeom>
          <a:noFill/>
        </p:spPr>
        <p:txBody>
          <a:bodyPr wrap="square" lIns="0" tIns="0" rIns="0" bIns="0" rtlCol="0">
            <a:spAutoFit/>
          </a:bodyPr>
          <a:lstStyle/>
          <a:p>
            <a:pPr defTabSz="914192">
              <a:lnSpc>
                <a:spcPct val="90000"/>
              </a:lnSpc>
              <a:spcAft>
                <a:spcPts val="588"/>
              </a:spcAft>
            </a:pPr>
            <a:r>
              <a:rPr lang="en-US" sz="980" kern="0" spc="-49" dirty="0">
                <a:gradFill>
                  <a:gsLst>
                    <a:gs pos="2917">
                      <a:srgbClr val="00BCF2"/>
                    </a:gs>
                    <a:gs pos="30000">
                      <a:srgbClr val="00BCF2"/>
                    </a:gs>
                  </a:gsLst>
                  <a:lin ang="5400000" scaled="0"/>
                </a:gradFill>
              </a:rPr>
              <a:t>Microsoft Azure</a:t>
            </a:r>
          </a:p>
        </p:txBody>
      </p:sp>
      <p:sp>
        <p:nvSpPr>
          <p:cNvPr id="220" name="Rectangle 235"/>
          <p:cNvSpPr>
            <a:spLocks noChangeArrowheads="1"/>
          </p:cNvSpPr>
          <p:nvPr/>
        </p:nvSpPr>
        <p:spPr bwMode="auto">
          <a:xfrm>
            <a:off x="449445" y="1188576"/>
            <a:ext cx="3033605" cy="2019403"/>
          </a:xfrm>
          <a:prstGeom prst="rect">
            <a:avLst/>
          </a:prstGeom>
          <a:solidFill>
            <a:schemeClr val="tx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896386"/>
            <a:endParaRPr lang="en-US" kern="0">
              <a:solidFill>
                <a:prstClr val="white"/>
              </a:solidFill>
            </a:endParaRPr>
          </a:p>
        </p:txBody>
      </p:sp>
      <p:pic>
        <p:nvPicPr>
          <p:cNvPr id="233" name="Picture 2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9803" y="1260028"/>
            <a:ext cx="1848876" cy="1922065"/>
          </a:xfrm>
          <a:prstGeom prst="rect">
            <a:avLst/>
          </a:prstGeom>
        </p:spPr>
      </p:pic>
      <p:sp>
        <p:nvSpPr>
          <p:cNvPr id="234" name="TextBox 233"/>
          <p:cNvSpPr txBox="1"/>
          <p:nvPr/>
        </p:nvSpPr>
        <p:spPr>
          <a:xfrm>
            <a:off x="565796" y="3372870"/>
            <a:ext cx="2825951" cy="193859"/>
          </a:xfrm>
          <a:prstGeom prst="rect">
            <a:avLst/>
          </a:prstGeom>
          <a:noFill/>
        </p:spPr>
        <p:txBody>
          <a:bodyPr wrap="square" lIns="0" tIns="0" rIns="0" bIns="0" rtlCol="0">
            <a:spAutoFit/>
          </a:bodyPr>
          <a:lstStyle/>
          <a:p>
            <a:pPr algn="ctr" defTabSz="896386">
              <a:lnSpc>
                <a:spcPct val="90000"/>
              </a:lnSpc>
              <a:spcAft>
                <a:spcPts val="600"/>
              </a:spcAft>
            </a:pPr>
            <a:r>
              <a:rPr lang="en-US" sz="1400" kern="0" dirty="0">
                <a:gradFill>
                  <a:gsLst>
                    <a:gs pos="2917">
                      <a:prstClr val="white"/>
                    </a:gs>
                    <a:gs pos="30000">
                      <a:prstClr val="white"/>
                    </a:gs>
                  </a:gsLst>
                  <a:lin ang="5400000" scaled="0"/>
                </a:gradFill>
              </a:rPr>
              <a:t>Developer Workstations</a:t>
            </a:r>
          </a:p>
        </p:txBody>
      </p:sp>
      <p:grpSp>
        <p:nvGrpSpPr>
          <p:cNvPr id="235" name="Group 234"/>
          <p:cNvGrpSpPr/>
          <p:nvPr/>
        </p:nvGrpSpPr>
        <p:grpSpPr>
          <a:xfrm>
            <a:off x="783098" y="3700875"/>
            <a:ext cx="2322417" cy="456677"/>
            <a:chOff x="782344" y="3392752"/>
            <a:chExt cx="2322746" cy="456741"/>
          </a:xfrm>
        </p:grpSpPr>
        <p:grpSp>
          <p:nvGrpSpPr>
            <p:cNvPr id="236" name="Group 235"/>
            <p:cNvGrpSpPr/>
            <p:nvPr/>
          </p:nvGrpSpPr>
          <p:grpSpPr>
            <a:xfrm>
              <a:off x="782344" y="3393987"/>
              <a:ext cx="589953" cy="454188"/>
              <a:chOff x="688638" y="3388251"/>
              <a:chExt cx="453196" cy="372941"/>
            </a:xfrm>
          </p:grpSpPr>
          <p:sp>
            <p:nvSpPr>
              <p:cNvPr id="268" name="Rectangle 267"/>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9" name="Straight Connector 268"/>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0" name="Arc 269"/>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71" name="Arc 270"/>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72" name="Rectangle 271"/>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Isosceles Triangle 272"/>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Isosceles Triangle 273"/>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7" name="Group 236"/>
            <p:cNvGrpSpPr/>
            <p:nvPr/>
          </p:nvGrpSpPr>
          <p:grpSpPr>
            <a:xfrm>
              <a:off x="1652094" y="3392752"/>
              <a:ext cx="589953" cy="454188"/>
              <a:chOff x="688638" y="3388251"/>
              <a:chExt cx="453196" cy="372941"/>
            </a:xfrm>
          </p:grpSpPr>
          <p:sp>
            <p:nvSpPr>
              <p:cNvPr id="261" name="Rectangle 260"/>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2" name="Straight Connector 261"/>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64" name="Arc 263"/>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65" name="Rectangle 264"/>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Isosceles Triangle 265"/>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Isosceles Triangle 266"/>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8" name="Group 237"/>
            <p:cNvGrpSpPr/>
            <p:nvPr/>
          </p:nvGrpSpPr>
          <p:grpSpPr>
            <a:xfrm>
              <a:off x="2515137" y="3395305"/>
              <a:ext cx="589953" cy="454188"/>
              <a:chOff x="688638" y="3388251"/>
              <a:chExt cx="453196" cy="372941"/>
            </a:xfrm>
          </p:grpSpPr>
          <p:sp>
            <p:nvSpPr>
              <p:cNvPr id="239" name="Rectangle 238"/>
              <p:cNvSpPr/>
              <p:nvPr/>
            </p:nvSpPr>
            <p:spPr bwMode="auto">
              <a:xfrm>
                <a:off x="688638" y="3388251"/>
                <a:ext cx="453196" cy="274517"/>
              </a:xfrm>
              <a:prstGeom prst="rect">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754507" y="3755068"/>
                <a:ext cx="328241"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Arc 255"/>
              <p:cNvSpPr/>
              <p:nvPr/>
            </p:nvSpPr>
            <p:spPr>
              <a:xfrm rot="5400000">
                <a:off x="722648" y="3601268"/>
                <a:ext cx="177012" cy="141648"/>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57" name="Arc 256"/>
              <p:cNvSpPr/>
              <p:nvPr/>
            </p:nvSpPr>
            <p:spPr>
              <a:xfrm rot="5400000" flipV="1">
                <a:off x="938694" y="3602133"/>
                <a:ext cx="177012" cy="141105"/>
              </a:xfrm>
              <a:prstGeom prst="arc">
                <a:avLst>
                  <a:gd name="adj1" fmla="val 16177955"/>
                  <a:gd name="adj2" fmla="val 2159987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kern="0">
                  <a:solidFill>
                    <a:prstClr val="white"/>
                  </a:solidFill>
                </a:endParaRPr>
              </a:p>
            </p:txBody>
          </p:sp>
          <p:sp>
            <p:nvSpPr>
              <p:cNvPr id="258" name="Rectangle 257"/>
              <p:cNvSpPr/>
              <p:nvPr/>
            </p:nvSpPr>
            <p:spPr bwMode="auto">
              <a:xfrm>
                <a:off x="881979" y="3671499"/>
                <a:ext cx="74669" cy="835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Isosceles Triangle 258"/>
              <p:cNvSpPr/>
              <p:nvPr/>
            </p:nvSpPr>
            <p:spPr bwMode="auto">
              <a:xfrm>
                <a:off x="850876" y="3697428"/>
                <a:ext cx="65293" cy="46520"/>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Isosceles Triangle 259"/>
              <p:cNvSpPr/>
              <p:nvPr/>
            </p:nvSpPr>
            <p:spPr bwMode="auto">
              <a:xfrm>
                <a:off x="904999" y="3685595"/>
                <a:ext cx="85838" cy="620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75" name="Picture 274"/>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712007" y="3735721"/>
            <a:ext cx="205974" cy="250839"/>
          </a:xfrm>
          <a:prstGeom prst="rect">
            <a:avLst/>
          </a:prstGeom>
        </p:spPr>
      </p:pic>
      <p:cxnSp>
        <p:nvCxnSpPr>
          <p:cNvPr id="276" name="Straight Connector 275"/>
          <p:cNvCxnSpPr/>
          <p:nvPr/>
        </p:nvCxnSpPr>
        <p:spPr>
          <a:xfrm>
            <a:off x="618386" y="5527460"/>
            <a:ext cx="26575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618385" y="6443685"/>
            <a:ext cx="1107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3695692" y="5527460"/>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3695692" y="2871007"/>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5767706" y="5527460"/>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9960777" y="5527460"/>
            <a:ext cx="17301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368223" y="4250323"/>
            <a:ext cx="385566" cy="603920"/>
            <a:chOff x="4423007" y="4834896"/>
            <a:chExt cx="393297" cy="616030"/>
          </a:xfrm>
        </p:grpSpPr>
        <p:pic>
          <p:nvPicPr>
            <p:cNvPr id="100" name="Picture 99"/>
            <p:cNvPicPr>
              <a:picLocks noChangeAspect="1"/>
            </p:cNvPicPr>
            <p:nvPr/>
          </p:nvPicPr>
          <p:blipFill rotWithShape="1">
            <a:blip r:embed="rId25">
              <a:extLst>
                <a:ext uri="{28A0092B-C50C-407E-A947-70E740481C1C}">
                  <a14:useLocalDpi xmlns:a14="http://schemas.microsoft.com/office/drawing/2010/main" val="0"/>
                </a:ext>
              </a:extLst>
            </a:blip>
            <a:srcRect r="74242"/>
            <a:stretch/>
          </p:blipFill>
          <p:spPr>
            <a:xfrm>
              <a:off x="4423007" y="4834896"/>
              <a:ext cx="393297" cy="488612"/>
            </a:xfrm>
            <a:prstGeom prst="rect">
              <a:avLst/>
            </a:prstGeom>
          </p:spPr>
        </p:pic>
        <p:sp>
          <p:nvSpPr>
            <p:cNvPr id="101" name="TextBox 100"/>
            <p:cNvSpPr txBox="1"/>
            <p:nvPr/>
          </p:nvSpPr>
          <p:spPr>
            <a:xfrm>
              <a:off x="4435336" y="5326328"/>
              <a:ext cx="366273" cy="124598"/>
            </a:xfrm>
            <a:prstGeom prst="rect">
              <a:avLst/>
            </a:prstGeom>
            <a:noFill/>
          </p:spPr>
          <p:txBody>
            <a:bodyPr wrap="none" lIns="0" tIns="0" rIns="0" bIns="0" rtlCol="0">
              <a:spAutoFit/>
            </a:bodyPr>
            <a:lstStyle/>
            <a:p>
              <a:pPr defTabSz="896386">
                <a:lnSpc>
                  <a:spcPct val="90000"/>
                </a:lnSpc>
                <a:spcAft>
                  <a:spcPts val="588"/>
                </a:spcAft>
              </a:pPr>
              <a:r>
                <a:rPr lang="en-US" sz="882" kern="0" dirty="0">
                  <a:gradFill>
                    <a:gsLst>
                      <a:gs pos="2917">
                        <a:srgbClr val="FFFFFF"/>
                      </a:gs>
                      <a:gs pos="30000">
                        <a:srgbClr val="FFFFFF"/>
                      </a:gs>
                    </a:gsLst>
                    <a:lin ang="5400000" scaled="0"/>
                  </a:gradFill>
                </a:rPr>
                <a:t>Jenkins</a:t>
              </a:r>
            </a:p>
          </p:txBody>
        </p:sp>
      </p:grpSp>
      <p:grpSp>
        <p:nvGrpSpPr>
          <p:cNvPr id="11" name="Group 10"/>
          <p:cNvGrpSpPr/>
          <p:nvPr/>
        </p:nvGrpSpPr>
        <p:grpSpPr>
          <a:xfrm>
            <a:off x="6436145" y="3264227"/>
            <a:ext cx="435303" cy="542540"/>
            <a:chOff x="6462997" y="4293824"/>
            <a:chExt cx="444032" cy="553419"/>
          </a:xfrm>
        </p:grpSpPr>
        <p:sp>
          <p:nvSpPr>
            <p:cNvPr id="112" name="TextBox 111"/>
            <p:cNvSpPr txBox="1"/>
            <p:nvPr/>
          </p:nvSpPr>
          <p:spPr>
            <a:xfrm>
              <a:off x="6462997" y="4722593"/>
              <a:ext cx="444032" cy="124650"/>
            </a:xfrm>
            <a:prstGeom prst="rect">
              <a:avLst/>
            </a:prstGeom>
            <a:noFill/>
          </p:spPr>
          <p:txBody>
            <a:bodyPr wrap="none" lIns="0" tIns="0" rIns="0" bIns="0" rtlCol="0">
              <a:spAutoFit/>
            </a:bodyPr>
            <a:lstStyle/>
            <a:p>
              <a:pPr algn="ctr" defTabSz="914049">
                <a:lnSpc>
                  <a:spcPct val="90000"/>
                </a:lnSpc>
                <a:spcAft>
                  <a:spcPts val="588"/>
                </a:spcAft>
              </a:pPr>
              <a:r>
                <a:rPr lang="en-US" sz="882" kern="0" dirty="0" err="1">
                  <a:gradFill>
                    <a:gsLst>
                      <a:gs pos="2917">
                        <a:srgbClr val="FFFFFF"/>
                      </a:gs>
                      <a:gs pos="30000">
                        <a:srgbClr val="FFFFFF"/>
                      </a:gs>
                    </a:gsLst>
                    <a:lin ang="5400000" scaled="0"/>
                  </a:gradFill>
                </a:rPr>
                <a:t>Saltstack</a:t>
              </a:r>
              <a:endParaRPr lang="en-US" sz="882" kern="0" dirty="0">
                <a:gradFill>
                  <a:gsLst>
                    <a:gs pos="2917">
                      <a:srgbClr val="FFFFFF"/>
                    </a:gs>
                    <a:gs pos="30000">
                      <a:srgbClr val="FFFFFF"/>
                    </a:gs>
                  </a:gsLst>
                  <a:lin ang="5400000" scaled="0"/>
                </a:gradFill>
              </a:endParaRPr>
            </a:p>
          </p:txBody>
        </p:sp>
        <p:sp>
          <p:nvSpPr>
            <p:cNvPr id="8" name="Freeform 7"/>
            <p:cNvSpPr/>
            <p:nvPr/>
          </p:nvSpPr>
          <p:spPr bwMode="auto">
            <a:xfrm>
              <a:off x="6512719" y="4300538"/>
              <a:ext cx="376237" cy="383381"/>
            </a:xfrm>
            <a:custGeom>
              <a:avLst/>
              <a:gdLst>
                <a:gd name="connsiteX0" fmla="*/ 0 w 376237"/>
                <a:gd name="connsiteY0" fmla="*/ 295275 h 383381"/>
                <a:gd name="connsiteX1" fmla="*/ 7144 w 376237"/>
                <a:gd name="connsiteY1" fmla="*/ 102393 h 383381"/>
                <a:gd name="connsiteX2" fmla="*/ 171450 w 376237"/>
                <a:gd name="connsiteY2" fmla="*/ 11906 h 383381"/>
                <a:gd name="connsiteX3" fmla="*/ 216694 w 376237"/>
                <a:gd name="connsiteY3" fmla="*/ 42862 h 383381"/>
                <a:gd name="connsiteX4" fmla="*/ 292894 w 376237"/>
                <a:gd name="connsiteY4" fmla="*/ 0 h 383381"/>
                <a:gd name="connsiteX5" fmla="*/ 373856 w 376237"/>
                <a:gd name="connsiteY5" fmla="*/ 59531 h 383381"/>
                <a:gd name="connsiteX6" fmla="*/ 376237 w 376237"/>
                <a:gd name="connsiteY6" fmla="*/ 159543 h 383381"/>
                <a:gd name="connsiteX7" fmla="*/ 326231 w 376237"/>
                <a:gd name="connsiteY7" fmla="*/ 190500 h 383381"/>
                <a:gd name="connsiteX8" fmla="*/ 330994 w 376237"/>
                <a:gd name="connsiteY8" fmla="*/ 290512 h 383381"/>
                <a:gd name="connsiteX9" fmla="*/ 171450 w 376237"/>
                <a:gd name="connsiteY9" fmla="*/ 383381 h 383381"/>
                <a:gd name="connsiteX10" fmla="*/ 0 w 376237"/>
                <a:gd name="connsiteY10" fmla="*/ 295275 h 38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7" h="383381">
                  <a:moveTo>
                    <a:pt x="0" y="295275"/>
                  </a:moveTo>
                  <a:lnTo>
                    <a:pt x="7144" y="102393"/>
                  </a:lnTo>
                  <a:lnTo>
                    <a:pt x="171450" y="11906"/>
                  </a:lnTo>
                  <a:lnTo>
                    <a:pt x="216694" y="42862"/>
                  </a:lnTo>
                  <a:lnTo>
                    <a:pt x="292894" y="0"/>
                  </a:lnTo>
                  <a:lnTo>
                    <a:pt x="373856" y="59531"/>
                  </a:lnTo>
                  <a:cubicBezTo>
                    <a:pt x="374650" y="92868"/>
                    <a:pt x="375443" y="126206"/>
                    <a:pt x="376237" y="159543"/>
                  </a:cubicBezTo>
                  <a:lnTo>
                    <a:pt x="326231" y="190500"/>
                  </a:lnTo>
                  <a:lnTo>
                    <a:pt x="330994" y="290512"/>
                  </a:lnTo>
                  <a:lnTo>
                    <a:pt x="171450" y="383381"/>
                  </a:lnTo>
                  <a:lnTo>
                    <a:pt x="0" y="295275"/>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Picture 11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98200" y="4293824"/>
              <a:ext cx="407292" cy="407292"/>
            </a:xfrm>
            <a:prstGeom prst="rect">
              <a:avLst/>
            </a:prstGeom>
          </p:spPr>
        </p:pic>
      </p:grpSp>
    </p:spTree>
    <p:extLst>
      <p:ext uri="{BB962C8B-B14F-4D97-AF65-F5344CB8AC3E}">
        <p14:creationId xmlns:p14="http://schemas.microsoft.com/office/powerpoint/2010/main" val="2781391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156"/>
          <p:cNvSpPr/>
          <p:nvPr/>
        </p:nvSpPr>
        <p:spPr bwMode="auto">
          <a:xfrm>
            <a:off x="449815" y="1188576"/>
            <a:ext cx="3035005" cy="2547184"/>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Source</a:t>
            </a:r>
          </a:p>
        </p:txBody>
      </p:sp>
      <p:sp>
        <p:nvSpPr>
          <p:cNvPr id="168" name="Rounded Rectangle 167"/>
          <p:cNvSpPr/>
          <p:nvPr/>
        </p:nvSpPr>
        <p:spPr bwMode="auto">
          <a:xfrm>
            <a:off x="3561418" y="1188576"/>
            <a:ext cx="2011510" cy="2547184"/>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Build</a:t>
            </a:r>
          </a:p>
        </p:txBody>
      </p:sp>
      <p:sp>
        <p:nvSpPr>
          <p:cNvPr id="189" name="Rounded Rectangle 188"/>
          <p:cNvSpPr/>
          <p:nvPr/>
        </p:nvSpPr>
        <p:spPr bwMode="auto">
          <a:xfrm>
            <a:off x="3561418" y="3810446"/>
            <a:ext cx="2011510" cy="2014505"/>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Test/issues</a:t>
            </a:r>
            <a:endParaRPr lang="en-US" sz="1370"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5648120" y="1188577"/>
            <a:ext cx="2011510" cy="463637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7733416" y="1188575"/>
            <a:ext cx="2011510" cy="463637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9820117" y="1188576"/>
            <a:ext cx="2011510" cy="3584682"/>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9820117" y="4838108"/>
            <a:ext cx="2011511" cy="1791427"/>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Process tools</a:t>
            </a:r>
            <a:endParaRPr lang="en-US" sz="1370"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5300848" y="2263503"/>
            <a:ext cx="42496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311634" y="2745886"/>
            <a:ext cx="1112406" cy="110618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358316" y="2068995"/>
            <a:ext cx="926280" cy="87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Open Source Ecosystem</a:t>
            </a:r>
          </a:p>
        </p:txBody>
      </p:sp>
      <p:grpSp>
        <p:nvGrpSpPr>
          <p:cNvPr id="98" name="Group 97"/>
          <p:cNvGrpSpPr/>
          <p:nvPr/>
        </p:nvGrpSpPr>
        <p:grpSpPr>
          <a:xfrm>
            <a:off x="769382" y="1553632"/>
            <a:ext cx="1582723" cy="1386102"/>
            <a:chOff x="473780" y="1976733"/>
            <a:chExt cx="1614689" cy="1414096"/>
          </a:xfrm>
        </p:grpSpPr>
        <p:grpSp>
          <p:nvGrpSpPr>
            <p:cNvPr id="43" name="Group 42"/>
            <p:cNvGrpSpPr/>
            <p:nvPr/>
          </p:nvGrpSpPr>
          <p:grpSpPr>
            <a:xfrm>
              <a:off x="781618" y="1976733"/>
              <a:ext cx="1306851" cy="1242645"/>
              <a:chOff x="543888" y="1976733"/>
              <a:chExt cx="1306851" cy="1242645"/>
            </a:xfrm>
          </p:grpSpPr>
          <p:sp>
            <p:nvSpPr>
              <p:cNvPr id="198" name="Rounded Rectangle 197"/>
              <p:cNvSpPr/>
              <p:nvPr/>
            </p:nvSpPr>
            <p:spPr bwMode="auto">
              <a:xfrm>
                <a:off x="54388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42" name="TextBox 41"/>
              <p:cNvSpPr txBox="1"/>
              <p:nvPr/>
            </p:nvSpPr>
            <p:spPr>
              <a:xfrm>
                <a:off x="569869" y="2024022"/>
                <a:ext cx="1126406" cy="734731"/>
              </a:xfrm>
              <a:prstGeom prst="rect">
                <a:avLst/>
              </a:prstGeom>
              <a:noFill/>
            </p:spPr>
            <p:txBody>
              <a:bodyPr wrap="none" lIns="179259" tIns="143407" rIns="179259" bIns="143407" rtlCol="0">
                <a:spAutoFit/>
              </a:bodyPr>
              <a:lstStyle/>
              <a:p>
                <a:pPr defTabSz="914049"/>
                <a:r>
                  <a:rPr lang="en-US" sz="1371" dirty="0" err="1">
                    <a:gradFill>
                      <a:gsLst>
                        <a:gs pos="0">
                          <a:srgbClr val="FFFFFF"/>
                        </a:gs>
                        <a:gs pos="100000">
                          <a:srgbClr val="FFFFFF"/>
                        </a:gs>
                      </a:gsLst>
                      <a:lin ang="5400000" scaled="0"/>
                    </a:gradFill>
                    <a:ea typeface="Segoe UI" pitchFamily="34" charset="0"/>
                    <a:cs typeface="Segoe UI" pitchFamily="34" charset="0"/>
                  </a:rPr>
                  <a:t>GitHub</a:t>
                </a:r>
                <a:endParaRPr lang="en-US" sz="1371" dirty="0">
                  <a:gradFill>
                    <a:gsLst>
                      <a:gs pos="0">
                        <a:srgbClr val="FFFFFF"/>
                      </a:gs>
                      <a:gs pos="100000">
                        <a:srgbClr val="FFFFFF"/>
                      </a:gs>
                    </a:gsLst>
                    <a:lin ang="5400000" scaled="0"/>
                  </a:gradFill>
                  <a:ea typeface="Segoe UI" pitchFamily="34" charset="0"/>
                  <a:cs typeface="Segoe UI" pitchFamily="34" charset="0"/>
                </a:endParaRPr>
              </a:p>
              <a:p>
                <a:pPr defTabSz="914049"/>
                <a:r>
                  <a:rPr lang="en-US" sz="1371" dirty="0" err="1">
                    <a:gradFill>
                      <a:gsLst>
                        <a:gs pos="0">
                          <a:srgbClr val="FFFFFF"/>
                        </a:gs>
                        <a:gs pos="100000">
                          <a:srgbClr val="FFFFFF"/>
                        </a:gs>
                      </a:gsLst>
                      <a:lin ang="5400000" scaled="0"/>
                    </a:gradFill>
                    <a:ea typeface="Segoe UI" pitchFamily="34" charset="0"/>
                    <a:cs typeface="Segoe UI" pitchFamily="34" charset="0"/>
                  </a:rPr>
                  <a:t>Codeplex</a:t>
                </a:r>
                <a:endParaRPr lang="en-US" sz="1175" dirty="0">
                  <a:gradFill>
                    <a:gsLst>
                      <a:gs pos="0">
                        <a:srgbClr val="FFFFFF"/>
                      </a:gs>
                      <a:gs pos="100000">
                        <a:srgbClr val="FFFFFF"/>
                      </a:gs>
                    </a:gsLst>
                    <a:lin ang="5400000" scaled="0"/>
                  </a:gradFill>
                </a:endParaRPr>
              </a:p>
            </p:txBody>
          </p:sp>
        </p:gr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grpSp>
      </p:grpSp>
      <p:sp>
        <p:nvSpPr>
          <p:cNvPr id="165" name="Rounded Rectangle 164"/>
          <p:cNvSpPr/>
          <p:nvPr/>
        </p:nvSpPr>
        <p:spPr bwMode="auto">
          <a:xfrm>
            <a:off x="3859017" y="3994260"/>
            <a:ext cx="1459167" cy="125007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318" name="Group 317"/>
          <p:cNvGrpSpPr/>
          <p:nvPr/>
        </p:nvGrpSpPr>
        <p:grpSpPr>
          <a:xfrm>
            <a:off x="3838342" y="1326968"/>
            <a:ext cx="1459167" cy="1954381"/>
            <a:chOff x="3517365" y="1757407"/>
            <a:chExt cx="1488637" cy="1993853"/>
          </a:xfrm>
        </p:grpSpPr>
        <p:sp>
          <p:nvSpPr>
            <p:cNvPr id="52" name="Rounded Rectangle 51"/>
            <p:cNvSpPr/>
            <p:nvPr/>
          </p:nvSpPr>
          <p:spPr bwMode="auto">
            <a:xfrm>
              <a:off x="3517365" y="1757407"/>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392343" y="2916450"/>
              <a:ext cx="348718" cy="535013"/>
              <a:chOff x="6989462" y="4072604"/>
              <a:chExt cx="348718" cy="535013"/>
            </a:xfrm>
          </p:grpSpPr>
          <p:pic>
            <p:nvPicPr>
              <p:cNvPr id="116" name="Picture 115"/>
              <p:cNvPicPr>
                <a:picLocks noChangeAspect="1"/>
              </p:cNvPicPr>
              <p:nvPr/>
            </p:nvPicPr>
            <p:blipFill rotWithShape="1">
              <a:blip r:embed="rId3">
                <a:extLst>
                  <a:ext uri="{28A0092B-C50C-407E-A947-70E740481C1C}">
                    <a14:useLocalDpi xmlns:a14="http://schemas.microsoft.com/office/drawing/2010/main" val="0"/>
                  </a:ext>
                </a:extLst>
              </a:blip>
              <a:srcRect r="73274"/>
              <a:stretch/>
            </p:blipFill>
            <p:spPr>
              <a:xfrm>
                <a:off x="6989462" y="4072604"/>
                <a:ext cx="348718" cy="364683"/>
              </a:xfrm>
              <a:prstGeom prst="rect">
                <a:avLst/>
              </a:prstGeom>
            </p:spPr>
          </p:pic>
          <p:sp>
            <p:nvSpPr>
              <p:cNvPr id="118" name="TextBox 117"/>
              <p:cNvSpPr txBox="1"/>
              <p:nvPr/>
            </p:nvSpPr>
            <p:spPr>
              <a:xfrm>
                <a:off x="6997108" y="4483001"/>
                <a:ext cx="335252" cy="124616"/>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Gradle</a:t>
                </a:r>
                <a:endParaRPr lang="en-US" sz="882" dirty="0">
                  <a:gradFill>
                    <a:gsLst>
                      <a:gs pos="2917">
                        <a:srgbClr val="FFFFFF"/>
                      </a:gs>
                      <a:gs pos="30000">
                        <a:srgbClr val="FFFFFF"/>
                      </a:gs>
                    </a:gsLst>
                    <a:lin ang="5400000" scaled="0"/>
                  </a:gradFill>
                </a:endParaRPr>
              </a:p>
            </p:txBody>
          </p:sp>
        </p:grpSp>
        <p:grpSp>
          <p:nvGrpSpPr>
            <p:cNvPr id="13" name="Group 12"/>
            <p:cNvGrpSpPr/>
            <p:nvPr/>
          </p:nvGrpSpPr>
          <p:grpSpPr>
            <a:xfrm>
              <a:off x="3722745" y="2864738"/>
              <a:ext cx="472506" cy="591297"/>
              <a:chOff x="4134603" y="3425457"/>
              <a:chExt cx="472506" cy="591297"/>
            </a:xfrm>
          </p:grpSpPr>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19882"/>
              <a:stretch/>
            </p:blipFill>
            <p:spPr>
              <a:xfrm>
                <a:off x="4134603" y="3425457"/>
                <a:ext cx="472506" cy="445861"/>
              </a:xfrm>
              <a:prstGeom prst="rect">
                <a:avLst/>
              </a:prstGeom>
            </p:spPr>
          </p:pic>
          <p:sp>
            <p:nvSpPr>
              <p:cNvPr id="126" name="TextBox 125"/>
              <p:cNvSpPr txBox="1"/>
              <p:nvPr/>
            </p:nvSpPr>
            <p:spPr>
              <a:xfrm>
                <a:off x="4226586" y="3892138"/>
                <a:ext cx="289462"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Grunt</a:t>
                </a:r>
              </a:p>
            </p:txBody>
          </p:sp>
        </p:grpSp>
        <p:grpSp>
          <p:nvGrpSpPr>
            <p:cNvPr id="16" name="Group 15"/>
            <p:cNvGrpSpPr/>
            <p:nvPr/>
          </p:nvGrpSpPr>
          <p:grpSpPr>
            <a:xfrm>
              <a:off x="4382588" y="2034286"/>
              <a:ext cx="430166" cy="582367"/>
              <a:chOff x="4662854" y="2636345"/>
              <a:chExt cx="430166" cy="582367"/>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64" name="TextBox 163"/>
              <p:cNvSpPr txBox="1"/>
              <p:nvPr/>
            </p:nvSpPr>
            <p:spPr>
              <a:xfrm>
                <a:off x="4679165" y="3094096"/>
                <a:ext cx="397397"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Hudson</a:t>
                </a:r>
              </a:p>
            </p:txBody>
          </p:sp>
        </p:grpSp>
        <p:grpSp>
          <p:nvGrpSpPr>
            <p:cNvPr id="21" name="Group 20"/>
            <p:cNvGrpSpPr/>
            <p:nvPr/>
          </p:nvGrpSpPr>
          <p:grpSpPr>
            <a:xfrm>
              <a:off x="3759112" y="2011041"/>
              <a:ext cx="393353" cy="616118"/>
              <a:chOff x="4135626" y="2690430"/>
              <a:chExt cx="393353" cy="616118"/>
            </a:xfrm>
          </p:grpSpPr>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1" name="TextBox 170"/>
              <p:cNvSpPr txBox="1"/>
              <p:nvPr/>
            </p:nvSpPr>
            <p:spPr>
              <a:xfrm>
                <a:off x="4147957" y="3181932"/>
                <a:ext cx="366325"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Jenkins</a:t>
                </a:r>
              </a:p>
            </p:txBody>
          </p:sp>
        </p:grpSp>
      </p:grpSp>
      <p:grpSp>
        <p:nvGrpSpPr>
          <p:cNvPr id="99" name="Group 98"/>
          <p:cNvGrpSpPr/>
          <p:nvPr/>
        </p:nvGrpSpPr>
        <p:grpSpPr>
          <a:xfrm>
            <a:off x="5834861" y="1321507"/>
            <a:ext cx="1550742" cy="3272436"/>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1414" tIns="91414" rIns="91414" bIns="91414" rtlCol="0" anchor="t">
                <a:noAutofit/>
              </a:bodyPr>
              <a:lstStyle/>
              <a:p>
                <a:pPr defTabSz="914049"/>
                <a:r>
                  <a:rPr lang="en-US" sz="882" dirty="0">
                    <a:solidFill>
                      <a:srgbClr val="FFFFFF"/>
                    </a:solidFill>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5926724" y="3762478"/>
              <a:ext cx="348718" cy="524434"/>
              <a:chOff x="7205182" y="4052008"/>
              <a:chExt cx="348718" cy="524434"/>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3274"/>
              <a:stretch/>
            </p:blipFill>
            <p:spPr>
              <a:xfrm>
                <a:off x="7205182" y="4052008"/>
                <a:ext cx="348718" cy="364683"/>
              </a:xfrm>
              <a:prstGeom prst="rect">
                <a:avLst/>
              </a:prstGeom>
            </p:spPr>
          </p:pic>
          <p:sp>
            <p:nvSpPr>
              <p:cNvPr id="7" name="TextBox 6"/>
              <p:cNvSpPr txBox="1"/>
              <p:nvPr/>
            </p:nvSpPr>
            <p:spPr>
              <a:xfrm>
                <a:off x="7212829" y="4451826"/>
                <a:ext cx="335253" cy="124616"/>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Gradle</a:t>
                </a:r>
                <a:endParaRPr lang="en-US" sz="882" dirty="0">
                  <a:gradFill>
                    <a:gsLst>
                      <a:gs pos="2917">
                        <a:srgbClr val="FFFFFF"/>
                      </a:gs>
                      <a:gs pos="30000">
                        <a:srgbClr val="FFFFFF"/>
                      </a:gs>
                    </a:gsLst>
                    <a:lin ang="5400000" scaled="0"/>
                  </a:gradFill>
                </a:endParaRPr>
              </a:p>
            </p:txBody>
          </p:sp>
        </p:grpSp>
        <p:grpSp>
          <p:nvGrpSpPr>
            <p:cNvPr id="11" name="Group 10"/>
            <p:cNvGrpSpPr/>
            <p:nvPr/>
          </p:nvGrpSpPr>
          <p:grpSpPr>
            <a:xfrm>
              <a:off x="5802249" y="1996501"/>
              <a:ext cx="621878" cy="546577"/>
              <a:chOff x="5082559" y="3446505"/>
              <a:chExt cx="621878" cy="546577"/>
            </a:xfrm>
          </p:grpSpPr>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119" name="TextBox 118"/>
              <p:cNvSpPr txBox="1"/>
              <p:nvPr/>
            </p:nvSpPr>
            <p:spPr>
              <a:xfrm>
                <a:off x="5251592" y="3868466"/>
                <a:ext cx="233860"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Chef</a:t>
                </a:r>
              </a:p>
            </p:txBody>
          </p:sp>
        </p:grpSp>
        <p:grpSp>
          <p:nvGrpSpPr>
            <p:cNvPr id="127" name="Group 126"/>
            <p:cNvGrpSpPr/>
            <p:nvPr/>
          </p:nvGrpSpPr>
          <p:grpSpPr>
            <a:xfrm>
              <a:off x="6603425" y="3788329"/>
              <a:ext cx="388899" cy="512405"/>
              <a:chOff x="4227763" y="2828191"/>
              <a:chExt cx="388899" cy="512405"/>
            </a:xfrm>
          </p:grpSpPr>
          <p:pic>
            <p:nvPicPr>
              <p:cNvPr id="154" name="Picture 153"/>
              <p:cNvPicPr>
                <a:picLocks noChangeAspect="1"/>
              </p:cNvPicPr>
              <p:nvPr/>
            </p:nvPicPr>
            <p:blipFill rotWithShape="1">
              <a:blip r:embed="rId4">
                <a:extLst>
                  <a:ext uri="{28A0092B-C50C-407E-A947-70E740481C1C}">
                    <a14:useLocalDpi xmlns:a14="http://schemas.microsoft.com/office/drawing/2010/main" val="0"/>
                  </a:ext>
                </a:extLst>
              </a:blip>
              <a:srcRect b="19882"/>
              <a:stretch/>
            </p:blipFill>
            <p:spPr>
              <a:xfrm>
                <a:off x="4227763" y="2828191"/>
                <a:ext cx="388899" cy="366969"/>
              </a:xfrm>
              <a:prstGeom prst="rect">
                <a:avLst/>
              </a:prstGeom>
            </p:spPr>
          </p:pic>
          <p:sp>
            <p:nvSpPr>
              <p:cNvPr id="162" name="TextBox 161"/>
              <p:cNvSpPr txBox="1"/>
              <p:nvPr/>
            </p:nvSpPr>
            <p:spPr>
              <a:xfrm>
                <a:off x="4256975" y="3215980"/>
                <a:ext cx="289462"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Grunt</a:t>
                </a:r>
              </a:p>
            </p:txBody>
          </p:sp>
        </p:grpSp>
        <p:grpSp>
          <p:nvGrpSpPr>
            <p:cNvPr id="167" name="Group 166"/>
            <p:cNvGrpSpPr/>
            <p:nvPr/>
          </p:nvGrpSpPr>
          <p:grpSpPr>
            <a:xfrm>
              <a:off x="6579117" y="3059847"/>
              <a:ext cx="430166" cy="582367"/>
              <a:chOff x="4662854" y="2636345"/>
              <a:chExt cx="430166" cy="582367"/>
            </a:xfrm>
          </p:grpSpPr>
          <p:pic>
            <p:nvPicPr>
              <p:cNvPr id="169" name="Picture 1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70" name="TextBox 169"/>
              <p:cNvSpPr txBox="1"/>
              <p:nvPr/>
            </p:nvSpPr>
            <p:spPr>
              <a:xfrm>
                <a:off x="4679165" y="3094096"/>
                <a:ext cx="397397"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Hudson</a:t>
                </a:r>
              </a:p>
            </p:txBody>
          </p:sp>
        </p:grpSp>
        <p:grpSp>
          <p:nvGrpSpPr>
            <p:cNvPr id="175" name="Group 174"/>
            <p:cNvGrpSpPr/>
            <p:nvPr/>
          </p:nvGrpSpPr>
          <p:grpSpPr>
            <a:xfrm>
              <a:off x="5941321" y="3023781"/>
              <a:ext cx="393353" cy="616118"/>
              <a:chOff x="4135626" y="2690430"/>
              <a:chExt cx="393353" cy="616118"/>
            </a:xfrm>
          </p:grpSpPr>
          <p:pic>
            <p:nvPicPr>
              <p:cNvPr id="176" name="Picture 175"/>
              <p:cNvPicPr>
                <a:picLocks noChangeAspect="1"/>
              </p:cNvPicPr>
              <p:nvPr/>
            </p:nvPicPr>
            <p:blipFill rotWithShape="1">
              <a:blip r:embed="rId6">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7" name="TextBox 176"/>
              <p:cNvSpPr txBox="1"/>
              <p:nvPr/>
            </p:nvSpPr>
            <p:spPr>
              <a:xfrm>
                <a:off x="4147957" y="3181932"/>
                <a:ext cx="366325"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Jenkins</a:t>
                </a:r>
              </a:p>
            </p:txBody>
          </p:sp>
        </p:grpSp>
        <p:grpSp>
          <p:nvGrpSpPr>
            <p:cNvPr id="35" name="Group 34"/>
            <p:cNvGrpSpPr/>
            <p:nvPr/>
          </p:nvGrpSpPr>
          <p:grpSpPr>
            <a:xfrm>
              <a:off x="6500838" y="1987938"/>
              <a:ext cx="395853" cy="616200"/>
              <a:chOff x="8627831" y="3918226"/>
              <a:chExt cx="395853" cy="616200"/>
            </a:xfrm>
          </p:grpSpPr>
          <p:pic>
            <p:nvPicPr>
              <p:cNvPr id="30" name="Picture 29"/>
              <p:cNvPicPr>
                <a:picLocks noChangeAspect="1"/>
              </p:cNvPicPr>
              <p:nvPr/>
            </p:nvPicPr>
            <p:blipFill rotWithShape="1">
              <a:blip r:embed="rId8">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178" name="TextBox 177"/>
              <p:cNvSpPr txBox="1"/>
              <p:nvPr/>
            </p:nvSpPr>
            <p:spPr>
              <a:xfrm>
                <a:off x="8627921" y="4285194"/>
                <a:ext cx="395763"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Puppet </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Labs</a:t>
                </a:r>
              </a:p>
            </p:txBody>
          </p:sp>
        </p:grpSp>
        <p:grpSp>
          <p:nvGrpSpPr>
            <p:cNvPr id="39" name="Group 38"/>
            <p:cNvGrpSpPr/>
            <p:nvPr/>
          </p:nvGrpSpPr>
          <p:grpSpPr>
            <a:xfrm>
              <a:off x="6244275" y="4488265"/>
              <a:ext cx="403939" cy="498418"/>
              <a:chOff x="8828243" y="4755582"/>
              <a:chExt cx="403939" cy="498418"/>
            </a:xfrm>
          </p:grpSpPr>
          <p:sp>
            <p:nvSpPr>
              <p:cNvPr id="172" name="TextBox 171"/>
              <p:cNvSpPr txBox="1"/>
              <p:nvPr/>
            </p:nvSpPr>
            <p:spPr>
              <a:xfrm>
                <a:off x="8828243" y="5129384"/>
                <a:ext cx="403939"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Vagrant</a:t>
                </a:r>
              </a:p>
            </p:txBody>
          </p:sp>
          <p:pic>
            <p:nvPicPr>
              <p:cNvPr id="38" name="Picture 37"/>
              <p:cNvPicPr>
                <a:picLocks noChangeAspect="1"/>
              </p:cNvPicPr>
              <p:nvPr/>
            </p:nvPicPr>
            <p:blipFill rotWithShape="1">
              <a:blip r:embed="rId9">
                <a:extLst>
                  <a:ext uri="{28A0092B-C50C-407E-A947-70E740481C1C}">
                    <a14:useLocalDpi xmlns:a14="http://schemas.microsoft.com/office/drawing/2010/main" val="0"/>
                  </a:ext>
                </a:extLst>
              </a:blip>
              <a:srcRect r="72764"/>
              <a:stretch/>
            </p:blipFill>
            <p:spPr>
              <a:xfrm>
                <a:off x="8868473" y="4755582"/>
                <a:ext cx="321895" cy="322331"/>
              </a:xfrm>
              <a:prstGeom prst="rect">
                <a:avLst/>
              </a:prstGeom>
            </p:spPr>
          </p:pic>
        </p:grpSp>
      </p:grpSp>
      <p:grpSp>
        <p:nvGrpSpPr>
          <p:cNvPr id="101" name="Group 100"/>
          <p:cNvGrpSpPr/>
          <p:nvPr/>
        </p:nvGrpSpPr>
        <p:grpSpPr>
          <a:xfrm>
            <a:off x="10190956" y="1328619"/>
            <a:ext cx="1405698" cy="2826228"/>
            <a:chOff x="10727750" y="1766080"/>
            <a:chExt cx="1434088" cy="2883309"/>
          </a:xfrm>
        </p:grpSpPr>
        <p:sp>
          <p:nvSpPr>
            <p:cNvPr id="34" name="Rounded Rectangle 33"/>
            <p:cNvSpPr/>
            <p:nvPr/>
          </p:nvSpPr>
          <p:spPr bwMode="auto">
            <a:xfrm>
              <a:off x="10727750" y="1766080"/>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160" name="Group 159"/>
            <p:cNvGrpSpPr/>
            <p:nvPr/>
          </p:nvGrpSpPr>
          <p:grpSpPr>
            <a:xfrm>
              <a:off x="10917445" y="1966005"/>
              <a:ext cx="1012964" cy="950445"/>
              <a:chOff x="10342037" y="1921011"/>
              <a:chExt cx="1400029" cy="1313621"/>
            </a:xfrm>
          </p:grpSpPr>
          <p:grpSp>
            <p:nvGrpSpPr>
              <p:cNvPr id="29" name="Group 28"/>
              <p:cNvGrpSpPr/>
              <p:nvPr/>
            </p:nvGrpSpPr>
            <p:grpSpPr>
              <a:xfrm>
                <a:off x="10342037" y="1921011"/>
                <a:ext cx="1400029" cy="1313621"/>
                <a:chOff x="10290816" y="2283511"/>
                <a:chExt cx="1400029" cy="1313621"/>
              </a:xfrm>
            </p:grpSpPr>
            <p:sp>
              <p:nvSpPr>
                <p:cNvPr id="17" name="Rounded Rectangle 16"/>
                <p:cNvSpPr/>
                <p:nvPr/>
              </p:nvSpPr>
              <p:spPr>
                <a:xfrm>
                  <a:off x="10290816" y="2283511"/>
                  <a:ext cx="1400029" cy="979580"/>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26" name="TextBox 25"/>
                <p:cNvSpPr txBox="1"/>
                <p:nvPr/>
              </p:nvSpPr>
              <p:spPr>
                <a:xfrm>
                  <a:off x="10455623" y="3207598"/>
                  <a:ext cx="1088321" cy="389534"/>
                </a:xfrm>
                <a:prstGeom prst="rect">
                  <a:avLst/>
                </a:prstGeom>
              </p:spPr>
              <p:txBody>
                <a:bodyPr vert="horz" wrap="square" lIns="91414" tIns="91414" rIns="91414" bIns="91414" rtlCol="0" anchor="t">
                  <a:noAutofit/>
                </a:bodyPr>
                <a:lstStyle/>
                <a:p>
                  <a:pPr algn="ctr" defTabSz="914049"/>
                  <a:r>
                    <a:rPr lang="en-US" sz="882" dirty="0">
                      <a:solidFill>
                        <a:srgbClr val="FFFFFF"/>
                      </a:solidFill>
                      <a:ea typeface="Segoe UI" pitchFamily="34" charset="0"/>
                      <a:cs typeface="Segoe UI" pitchFamily="34" charset="0"/>
                    </a:rPr>
                    <a:t>Alerting</a:t>
                  </a:r>
                </a:p>
              </p:txBody>
            </p:sp>
          </p:gr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6845" y="2285918"/>
                <a:ext cx="1088321" cy="258844"/>
              </a:xfrm>
              <a:prstGeom prst="rect">
                <a:avLst/>
              </a:prstGeom>
            </p:spPr>
          </p:pic>
        </p:grpSp>
        <p:grpSp>
          <p:nvGrpSpPr>
            <p:cNvPr id="28" name="Group 27"/>
            <p:cNvGrpSpPr/>
            <p:nvPr/>
          </p:nvGrpSpPr>
          <p:grpSpPr>
            <a:xfrm>
              <a:off x="10917445" y="3064950"/>
              <a:ext cx="1046204" cy="1251520"/>
              <a:chOff x="10290816" y="3720320"/>
              <a:chExt cx="1400029" cy="1674784"/>
            </a:xfrm>
          </p:grpSpPr>
          <p:sp>
            <p:nvSpPr>
              <p:cNvPr id="18" name="Rounded Rectangle 17"/>
              <p:cNvSpPr/>
              <p:nvPr/>
            </p:nvSpPr>
            <p:spPr>
              <a:xfrm>
                <a:off x="10290816" y="3720320"/>
                <a:ext cx="1400029" cy="1347795"/>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25" name="TextBox 24"/>
              <p:cNvSpPr txBox="1"/>
              <p:nvPr/>
            </p:nvSpPr>
            <p:spPr>
              <a:xfrm>
                <a:off x="10606473" y="5015711"/>
                <a:ext cx="858365" cy="379393"/>
              </a:xfrm>
              <a:prstGeom prst="rect">
                <a:avLst/>
              </a:prstGeom>
            </p:spPr>
            <p:txBody>
              <a:bodyPr vert="horz" wrap="square" lIns="91414" tIns="91414" rIns="91414" bIns="91414" rtlCol="0" anchor="t">
                <a:noAutofit/>
              </a:bodyPr>
              <a:lstStyle/>
              <a:p>
                <a:pPr algn="ctr" defTabSz="914049"/>
                <a:r>
                  <a:rPr lang="en-US" sz="882" dirty="0">
                    <a:solidFill>
                      <a:srgbClr val="FFFFFF"/>
                    </a:solidFill>
                    <a:ea typeface="Segoe UI" pitchFamily="34" charset="0"/>
                    <a:cs typeface="Segoe UI" pitchFamily="34" charset="0"/>
                  </a:rPr>
                  <a:t>Monitor</a:t>
                </a:r>
              </a:p>
            </p:txBody>
          </p:sp>
        </p:grpSp>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46208" y="3174876"/>
              <a:ext cx="612277" cy="145622"/>
            </a:xfrm>
            <a:prstGeom prst="rect">
              <a:avLst/>
            </a:prstGeom>
          </p:spPr>
        </p:pic>
        <p:grpSp>
          <p:nvGrpSpPr>
            <p:cNvPr id="238" name="Group 237"/>
            <p:cNvGrpSpPr/>
            <p:nvPr/>
          </p:nvGrpSpPr>
          <p:grpSpPr>
            <a:xfrm>
              <a:off x="11274191" y="3467490"/>
              <a:ext cx="338524" cy="483626"/>
              <a:chOff x="11346119" y="4299745"/>
              <a:chExt cx="338524" cy="483626"/>
            </a:xfrm>
          </p:grpSpPr>
          <p:pic>
            <p:nvPicPr>
              <p:cNvPr id="236" name="Picture 2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37" name="TextBox 236"/>
              <p:cNvSpPr txBox="1"/>
              <p:nvPr/>
            </p:nvSpPr>
            <p:spPr>
              <a:xfrm>
                <a:off x="11346119" y="4658755"/>
                <a:ext cx="338524" cy="124616"/>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Zabbix</a:t>
                </a:r>
                <a:endParaRPr lang="en-US" sz="882" dirty="0">
                  <a:gradFill>
                    <a:gsLst>
                      <a:gs pos="2917">
                        <a:srgbClr val="FFFFFF"/>
                      </a:gs>
                      <a:gs pos="30000">
                        <a:srgbClr val="FFFFFF"/>
                      </a:gs>
                    </a:gsLst>
                    <a:lin ang="5400000" scaled="0"/>
                  </a:gradFill>
                </a:endParaRPr>
              </a:p>
            </p:txBody>
          </p:sp>
        </p:grpSp>
      </p:grpSp>
      <p:grpSp>
        <p:nvGrpSpPr>
          <p:cNvPr id="102" name="Group 101"/>
          <p:cNvGrpSpPr/>
          <p:nvPr/>
        </p:nvGrpSpPr>
        <p:grpSpPr>
          <a:xfrm>
            <a:off x="10039818" y="5043211"/>
            <a:ext cx="1549839" cy="1122731"/>
            <a:chOff x="9281077" y="5102650"/>
            <a:chExt cx="1581140" cy="1145406"/>
          </a:xfrm>
        </p:grpSpPr>
        <p:sp>
          <p:nvSpPr>
            <p:cNvPr id="166" name="Rounded Rectangle 165"/>
            <p:cNvSpPr/>
            <p:nvPr/>
          </p:nvSpPr>
          <p:spPr bwMode="auto">
            <a:xfrm>
              <a:off x="9281077" y="5102650"/>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44808" bIns="44808"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pPr>
              <a:endParaRPr lang="en-US" sz="137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1" name="Group 240"/>
            <p:cNvGrpSpPr/>
            <p:nvPr/>
          </p:nvGrpSpPr>
          <p:grpSpPr>
            <a:xfrm>
              <a:off x="9530312" y="5472964"/>
              <a:ext cx="571732" cy="545791"/>
              <a:chOff x="10610677" y="5705080"/>
              <a:chExt cx="571732" cy="545791"/>
            </a:xfrm>
          </p:grpSpPr>
          <p:sp>
            <p:nvSpPr>
              <p:cNvPr id="223" name="TextBox 222"/>
              <p:cNvSpPr txBox="1"/>
              <p:nvPr/>
            </p:nvSpPr>
            <p:spPr>
              <a:xfrm>
                <a:off x="10639406" y="6126255"/>
                <a:ext cx="451364" cy="124616"/>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Redmine</a:t>
                </a:r>
                <a:endParaRPr lang="en-US" sz="882" dirty="0">
                  <a:gradFill>
                    <a:gsLst>
                      <a:gs pos="2917">
                        <a:srgbClr val="FFFFFF"/>
                      </a:gs>
                      <a:gs pos="30000">
                        <a:srgbClr val="FFFFFF"/>
                      </a:gs>
                    </a:gsLst>
                    <a:lin ang="5400000" scaled="0"/>
                  </a:gradFill>
                </a:endParaRPr>
              </a:p>
            </p:txBody>
          </p:sp>
          <p:pic>
            <p:nvPicPr>
              <p:cNvPr id="240" name="Picture 239"/>
              <p:cNvPicPr>
                <a:picLocks noChangeAspect="1"/>
              </p:cNvPicPr>
              <p:nvPr/>
            </p:nvPicPr>
            <p:blipFill rotWithShape="1">
              <a:blip r:embed="rId12">
                <a:extLst>
                  <a:ext uri="{28A0092B-C50C-407E-A947-70E740481C1C}">
                    <a14:useLocalDpi xmlns:a14="http://schemas.microsoft.com/office/drawing/2010/main" val="0"/>
                  </a:ext>
                </a:extLst>
              </a:blip>
              <a:srcRect r="76490"/>
              <a:stretch/>
            </p:blipFill>
            <p:spPr>
              <a:xfrm>
                <a:off x="10610677" y="5705080"/>
                <a:ext cx="571732" cy="543242"/>
              </a:xfrm>
              <a:prstGeom prst="rect">
                <a:avLst/>
              </a:prstGeom>
            </p:spPr>
          </p:pic>
        </p:grpSp>
        <p:grpSp>
          <p:nvGrpSpPr>
            <p:cNvPr id="243" name="Group 242"/>
            <p:cNvGrpSpPr/>
            <p:nvPr/>
          </p:nvGrpSpPr>
          <p:grpSpPr>
            <a:xfrm>
              <a:off x="10234100" y="5368753"/>
              <a:ext cx="441061" cy="705626"/>
              <a:chOff x="9694576" y="5416325"/>
              <a:chExt cx="441061" cy="705626"/>
            </a:xfrm>
          </p:grpSpPr>
          <p:sp>
            <p:nvSpPr>
              <p:cNvPr id="8" name="Rectangle 7"/>
              <p:cNvSpPr/>
              <p:nvPr/>
            </p:nvSpPr>
            <p:spPr>
              <a:xfrm>
                <a:off x="9694576" y="5900618"/>
                <a:ext cx="441061" cy="221333"/>
              </a:xfrm>
              <a:prstGeom prst="rect">
                <a:avLst/>
              </a:prstGeom>
            </p:spPr>
            <p:txBody>
              <a:bodyPr wrap="square">
                <a:spAutoFit/>
              </a:bodyPr>
              <a:lstStyle/>
              <a:p>
                <a:pPr>
                  <a:lnSpc>
                    <a:spcPct val="90000"/>
                  </a:lnSpc>
                  <a:spcAft>
                    <a:spcPts val="588"/>
                  </a:spcAft>
                </a:pPr>
                <a:r>
                  <a:rPr lang="en-US" sz="882" dirty="0">
                    <a:gradFill>
                      <a:gsLst>
                        <a:gs pos="2917">
                          <a:srgbClr val="FFFFFF"/>
                        </a:gs>
                        <a:gs pos="30000">
                          <a:srgbClr val="FFFFFF"/>
                        </a:gs>
                      </a:gsLst>
                      <a:lin ang="5400000" scaled="0"/>
                    </a:gradFill>
                  </a:rPr>
                  <a:t>JIRA</a:t>
                </a:r>
              </a:p>
            </p:txBody>
          </p:sp>
          <p:pic>
            <p:nvPicPr>
              <p:cNvPr id="242" name="Picture 241"/>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9727252" y="5416325"/>
                <a:ext cx="350489" cy="466066"/>
              </a:xfrm>
              <a:prstGeom prst="rect">
                <a:avLst/>
              </a:prstGeom>
            </p:spPr>
          </p:pic>
        </p:grpSp>
      </p:grpSp>
      <p:cxnSp>
        <p:nvCxnSpPr>
          <p:cNvPr id="305" name="Straight Arrow Connector 304"/>
          <p:cNvCxnSpPr/>
          <p:nvPr/>
        </p:nvCxnSpPr>
        <p:spPr>
          <a:xfrm flipV="1">
            <a:off x="9646511" y="2582281"/>
            <a:ext cx="394793"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120843" y="4440850"/>
            <a:ext cx="3152104" cy="1670285"/>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7454878" y="2582281"/>
            <a:ext cx="42593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Rounded Rectangle 173"/>
          <p:cNvSpPr/>
          <p:nvPr/>
        </p:nvSpPr>
        <p:spPr bwMode="auto">
          <a:xfrm>
            <a:off x="7893911" y="1321256"/>
            <a:ext cx="1718506" cy="296211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cxnSp>
        <p:nvCxnSpPr>
          <p:cNvPr id="279" name="Straight Arrow Connector 278"/>
          <p:cNvCxnSpPr/>
          <p:nvPr/>
        </p:nvCxnSpPr>
        <p:spPr>
          <a:xfrm flipV="1">
            <a:off x="1347341" y="3307073"/>
            <a:ext cx="0" cy="9573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335771" y="4253100"/>
            <a:ext cx="2168366" cy="1525236"/>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468"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83" name="Group 282"/>
            <p:cNvGrpSpPr/>
            <p:nvPr/>
          </p:nvGrpSpPr>
          <p:grpSpPr>
            <a:xfrm>
              <a:off x="1527069" y="4564856"/>
              <a:ext cx="395852" cy="616200"/>
              <a:chOff x="8627831" y="3918226"/>
              <a:chExt cx="395852" cy="616200"/>
            </a:xfrm>
          </p:grpSpPr>
          <p:pic>
            <p:nvPicPr>
              <p:cNvPr id="290" name="Picture 289"/>
              <p:cNvPicPr>
                <a:picLocks noChangeAspect="1"/>
              </p:cNvPicPr>
              <p:nvPr/>
            </p:nvPicPr>
            <p:blipFill rotWithShape="1">
              <a:blip r:embed="rId8">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91" name="TextBox 290"/>
              <p:cNvSpPr txBox="1"/>
              <p:nvPr/>
            </p:nvSpPr>
            <p:spPr>
              <a:xfrm>
                <a:off x="8627921" y="4285194"/>
                <a:ext cx="395762"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Puppet </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Labs</a:t>
                </a:r>
              </a:p>
            </p:txBody>
          </p:sp>
        </p:grpSp>
        <p:grpSp>
          <p:nvGrpSpPr>
            <p:cNvPr id="284" name="Group 283"/>
            <p:cNvGrpSpPr/>
            <p:nvPr/>
          </p:nvGrpSpPr>
          <p:grpSpPr>
            <a:xfrm>
              <a:off x="2050721" y="4467809"/>
              <a:ext cx="417829" cy="690560"/>
              <a:chOff x="2190446" y="4922203"/>
              <a:chExt cx="417829" cy="690560"/>
            </a:xfrm>
          </p:grpSpPr>
          <p:pic>
            <p:nvPicPr>
              <p:cNvPr id="288" name="Picture 287"/>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190446" y="4922203"/>
                <a:ext cx="417829" cy="539049"/>
              </a:xfrm>
              <a:prstGeom prst="rect">
                <a:avLst/>
              </a:prstGeom>
            </p:spPr>
          </p:pic>
          <p:sp>
            <p:nvSpPr>
              <p:cNvPr id="289" name="TextBox 288"/>
              <p:cNvSpPr txBox="1"/>
              <p:nvPr/>
            </p:nvSpPr>
            <p:spPr>
              <a:xfrm>
                <a:off x="2208223" y="5488147"/>
                <a:ext cx="345065" cy="124616"/>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Eclipse</a:t>
                </a:r>
              </a:p>
            </p:txBody>
          </p:sp>
        </p:grpSp>
        <p:grpSp>
          <p:nvGrpSpPr>
            <p:cNvPr id="285" name="Group 284"/>
            <p:cNvGrpSpPr/>
            <p:nvPr/>
          </p:nvGrpSpPr>
          <p:grpSpPr>
            <a:xfrm>
              <a:off x="977295" y="4528933"/>
              <a:ext cx="393113" cy="645440"/>
              <a:chOff x="891677" y="4978236"/>
              <a:chExt cx="393113" cy="645440"/>
            </a:xfrm>
          </p:grpSpPr>
          <p:pic>
            <p:nvPicPr>
              <p:cNvPr id="286" name="Picture 285"/>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023" y="5374444"/>
                <a:ext cx="328711"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grpSp>
      <p:grpSp>
        <p:nvGrpSpPr>
          <p:cNvPr id="292" name="Group 291"/>
          <p:cNvGrpSpPr/>
          <p:nvPr/>
        </p:nvGrpSpPr>
        <p:grpSpPr>
          <a:xfrm>
            <a:off x="92496" y="4776092"/>
            <a:ext cx="1329973" cy="110510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pic>
          <p:nvPicPr>
            <p:cNvPr id="310" name="Picture 30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623184" y="4778325"/>
            <a:ext cx="1306883" cy="110861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3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38" name="Picture 33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pic>
        <p:nvPicPr>
          <p:cNvPr id="199" name="Picture 198"/>
          <p:cNvPicPr>
            <a:picLocks noChangeAspect="1"/>
          </p:cNvPicPr>
          <p:nvPr/>
        </p:nvPicPr>
        <p:blipFill rotWithShape="1">
          <a:blip r:embed="rId3">
            <a:extLst>
              <a:ext uri="{28A0092B-C50C-407E-A947-70E740481C1C}">
                <a14:useLocalDpi xmlns:a14="http://schemas.microsoft.com/office/drawing/2010/main" val="0"/>
              </a:ext>
            </a:extLst>
          </a:blip>
          <a:srcRect r="73274"/>
          <a:stretch/>
        </p:blipFill>
        <p:spPr>
          <a:xfrm>
            <a:off x="4132978" y="4370523"/>
            <a:ext cx="341815" cy="357463"/>
          </a:xfrm>
          <a:prstGeom prst="rect">
            <a:avLst/>
          </a:prstGeom>
        </p:spPr>
      </p:pic>
      <p:sp>
        <p:nvSpPr>
          <p:cNvPr id="200" name="TextBox 199"/>
          <p:cNvSpPr txBox="1"/>
          <p:nvPr/>
        </p:nvSpPr>
        <p:spPr>
          <a:xfrm>
            <a:off x="4140473" y="4762425"/>
            <a:ext cx="328616" cy="122149"/>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Gradle</a:t>
            </a:r>
            <a:endParaRPr lang="en-US" sz="882" dirty="0">
              <a:gradFill>
                <a:gsLst>
                  <a:gs pos="2917">
                    <a:srgbClr val="FFFFFF"/>
                  </a:gs>
                  <a:gs pos="30000">
                    <a:srgbClr val="FFFFFF"/>
                  </a:gs>
                </a:gsLst>
                <a:lin ang="5400000" scaled="0"/>
              </a:gradFill>
            </a:endParaRPr>
          </a:p>
        </p:txBody>
      </p:sp>
      <p:pic>
        <p:nvPicPr>
          <p:cNvPr id="201" name="Picture 200"/>
          <p:cNvPicPr>
            <a:picLocks noChangeAspect="1"/>
          </p:cNvPicPr>
          <p:nvPr/>
        </p:nvPicPr>
        <p:blipFill rotWithShape="1">
          <a:blip r:embed="rId4">
            <a:extLst>
              <a:ext uri="{28A0092B-C50C-407E-A947-70E740481C1C}">
                <a14:useLocalDpi xmlns:a14="http://schemas.microsoft.com/office/drawing/2010/main" val="0"/>
              </a:ext>
            </a:extLst>
          </a:blip>
          <a:srcRect b="19882"/>
          <a:stretch/>
        </p:blipFill>
        <p:spPr>
          <a:xfrm>
            <a:off x="4796282" y="4395862"/>
            <a:ext cx="381200" cy="359704"/>
          </a:xfrm>
          <a:prstGeom prst="rect">
            <a:avLst/>
          </a:prstGeom>
        </p:spPr>
      </p:pic>
      <p:sp>
        <p:nvSpPr>
          <p:cNvPr id="206" name="TextBox 205"/>
          <p:cNvSpPr txBox="1"/>
          <p:nvPr/>
        </p:nvSpPr>
        <p:spPr>
          <a:xfrm>
            <a:off x="4824916" y="4775974"/>
            <a:ext cx="283732" cy="122149"/>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Grunt</a:t>
            </a:r>
          </a:p>
        </p:txBody>
      </p:sp>
      <p:pic>
        <p:nvPicPr>
          <p:cNvPr id="173" name="Picture 4" descr="http://www.jbase.com/new/products/images/java.png"/>
          <p:cNvPicPr>
            <a:picLocks noChangeAspect="1" noChangeArrowheads="1"/>
          </p:cNvPicPr>
          <p:nvPr/>
        </p:nvPicPr>
        <p:blipFill>
          <a:blip r:embed="rId20" cstate="print">
            <a:duotone>
              <a:prstClr val="black"/>
              <a:schemeClr val="tx1">
                <a:tint val="45000"/>
                <a:satMod val="400000"/>
              </a:schemeClr>
            </a:duotone>
            <a:extLst>
              <a:ext uri="{BEBA8EAE-BF5A-486C-A8C5-ECC9F3942E4B}">
                <a14:imgProps xmlns:a14="http://schemas.microsoft.com/office/drawing/2010/main">
                  <a14:imgLayer r:embed="rId21">
                    <a14:imgEffect>
                      <a14:brightnessContrast bright="100000"/>
                    </a14:imgEffect>
                  </a14:imgLayer>
                </a14:imgProps>
              </a:ext>
            </a:extLst>
          </a:blip>
          <a:srcRect/>
          <a:stretch>
            <a:fillRect/>
          </a:stretch>
        </p:blipFill>
        <p:spPr bwMode="auto">
          <a:xfrm>
            <a:off x="9173785" y="1899482"/>
            <a:ext cx="280937" cy="553372"/>
          </a:xfrm>
          <a:prstGeom prst="rect">
            <a:avLst/>
          </a:prstGeom>
          <a:noFill/>
        </p:spPr>
      </p:pic>
      <p:pic>
        <p:nvPicPr>
          <p:cNvPr id="181" name="Picture 180" descr="PHP.png"/>
          <p:cNvPicPr>
            <a:picLocks noChangeAspect="1"/>
          </p:cNvPicPr>
          <p:nvPr/>
        </p:nvPicPr>
        <p:blipFill>
          <a:blip r:embed="rId22" cstate="print">
            <a:duotone>
              <a:prstClr val="black"/>
              <a:schemeClr val="tx1">
                <a:tint val="45000"/>
                <a:satMod val="400000"/>
              </a:schemeClr>
            </a:duotone>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252166" y="2360645"/>
            <a:ext cx="397784" cy="220860"/>
          </a:xfrm>
          <a:prstGeom prst="rect">
            <a:avLst/>
          </a:prstGeom>
          <a:noFill/>
        </p:spPr>
      </p:pic>
      <p:pic>
        <p:nvPicPr>
          <p:cNvPr id="207" name="Picture 206"/>
          <p:cNvPicPr>
            <a:picLocks noChangeAspect="1"/>
          </p:cNvPicPr>
          <p:nvPr/>
        </p:nvPicPr>
        <p:blipFill>
          <a:blip r:embed="rId24" cstate="print">
            <a:duotone>
              <a:prstClr val="black"/>
              <a:schemeClr val="tx1">
                <a:tint val="45000"/>
                <a:satMod val="400000"/>
              </a:schemeClr>
            </a:duotone>
            <a:extLst>
              <a:ext uri="{BEBA8EAE-BF5A-486C-A8C5-ECC9F3942E4B}">
                <a14:imgProps xmlns:a14="http://schemas.microsoft.com/office/drawing/2010/main">
                  <a14:imgLayer r:embed="rId25">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088521" y="2002778"/>
            <a:ext cx="656218" cy="183136"/>
          </a:xfrm>
          <a:prstGeom prst="rect">
            <a:avLst/>
          </a:prstGeom>
        </p:spPr>
      </p:pic>
      <p:pic>
        <p:nvPicPr>
          <p:cNvPr id="208" name="Picture 207"/>
          <p:cNvPicPr>
            <a:picLocks noChangeAspect="1"/>
          </p:cNvPicPr>
          <p:nvPr/>
        </p:nvPicPr>
        <p:blipFill>
          <a:blip r:embed="rId26">
            <a:duotone>
              <a:prstClr val="black"/>
              <a:schemeClr val="tx1">
                <a:tint val="45000"/>
                <a:satMod val="400000"/>
              </a:schemeClr>
            </a:duotone>
            <a:lum bright="100000"/>
          </a:blip>
          <a:stretch>
            <a:fillRect/>
          </a:stretch>
        </p:blipFill>
        <p:spPr>
          <a:xfrm>
            <a:off x="8034631" y="2829794"/>
            <a:ext cx="796569" cy="206517"/>
          </a:xfrm>
          <a:prstGeom prst="rect">
            <a:avLst/>
          </a:prstGeom>
        </p:spPr>
      </p:pic>
      <p:sp>
        <p:nvSpPr>
          <p:cNvPr id="209" name="Freeform 6"/>
          <p:cNvSpPr>
            <a:spLocks noEditPoints="1"/>
          </p:cNvSpPr>
          <p:nvPr/>
        </p:nvSpPr>
        <p:spPr bwMode="auto">
          <a:xfrm>
            <a:off x="9127594" y="2667969"/>
            <a:ext cx="373319" cy="39393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kern="0" spc="-50" dirty="0">
              <a:gradFill>
                <a:gsLst>
                  <a:gs pos="1250">
                    <a:srgbClr val="EFEFEF"/>
                  </a:gs>
                  <a:gs pos="10417">
                    <a:srgbClr val="EFEFEF"/>
                  </a:gs>
                </a:gsLst>
                <a:lin ang="5400000" scaled="0"/>
              </a:gradFill>
            </a:endParaRPr>
          </a:p>
        </p:txBody>
      </p:sp>
      <p:pic>
        <p:nvPicPr>
          <p:cNvPr id="210" name="Picture 2"/>
          <p:cNvPicPr>
            <a:picLocks noChangeAspect="1" noChangeArrowheads="1"/>
          </p:cNvPicPr>
          <p:nvPr/>
        </p:nvPicPr>
        <p:blipFill>
          <a:blip r:embed="rId27" cstate="print">
            <a:extLst>
              <a:ext uri="{28A0092B-C50C-407E-A947-70E740481C1C}">
                <a14:useLocalDpi xmlns:a14="http://schemas.microsoft.com/office/drawing/2010/main" val="0"/>
              </a:ext>
            </a:extLst>
          </a:blip>
          <a:stretch>
            <a:fillRect/>
          </a:stretch>
        </p:blipFill>
        <p:spPr bwMode="auto">
          <a:xfrm>
            <a:off x="7956008" y="3295687"/>
            <a:ext cx="446922" cy="33781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3221" y="3164090"/>
            <a:ext cx="622065" cy="555499"/>
          </a:xfrm>
          <a:prstGeom prst="rect">
            <a:avLst/>
          </a:prstGeom>
        </p:spPr>
      </p:pic>
      <p:pic>
        <p:nvPicPr>
          <p:cNvPr id="215" name="Picture 2" descr="https://mediabank.partners.extranet.microsoft.com/Assets/Active/M-Q/Microsoft_.NET/Microsoft_NET_ADO_.NET/Logos+Logotypes/NET-ADO_bL.png"/>
          <p:cNvPicPr>
            <a:picLocks noChangeAspect="1" noChangeArrowheads="1"/>
          </p:cNvPicPr>
          <p:nvPr/>
        </p:nvPicPr>
        <p:blipFill>
          <a:blip r:embed="rId29" cstate="print">
            <a:alphaModFix/>
            <a:duotone>
              <a:prstClr val="black"/>
              <a:schemeClr val="tx1">
                <a:tint val="45000"/>
                <a:satMod val="400000"/>
              </a:schemeClr>
            </a:duotone>
            <a:extLst>
              <a:ext uri="{BEBA8EAE-BF5A-486C-A8C5-ECC9F3942E4B}">
                <a14:imgProps xmlns:a14="http://schemas.microsoft.com/office/drawing/2010/main">
                  <a14:imgLayer r:embed="rId30">
                    <a14:imgEffect>
                      <a14:brightnessContrast bright="100000"/>
                    </a14:imgEffect>
                  </a14:imgLayer>
                </a14:imgProps>
              </a:ext>
            </a:extLst>
          </a:blip>
          <a:srcRect r="31488"/>
          <a:stretch>
            <a:fillRect/>
          </a:stretch>
        </p:blipFill>
        <p:spPr bwMode="auto">
          <a:xfrm>
            <a:off x="8187490" y="3836888"/>
            <a:ext cx="1124433" cy="343081"/>
          </a:xfrm>
          <a:prstGeom prst="rect">
            <a:avLst/>
          </a:prstGeom>
          <a:noFill/>
        </p:spPr>
      </p:pic>
    </p:spTree>
    <p:extLst>
      <p:ext uri="{BB962C8B-B14F-4D97-AF65-F5344CB8AC3E}">
        <p14:creationId xmlns:p14="http://schemas.microsoft.com/office/powerpoint/2010/main" val="392365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par>
                                <p:cTn id="23" presetID="10" presetClass="entr" presetSubtype="0" fill="hold" nodeType="withEffect">
                                  <p:stCondLst>
                                    <p:cond delay="0"/>
                                  </p:stCondLst>
                                  <p:childTnLst>
                                    <p:set>
                                      <p:cBhvr>
                                        <p:cTn id="24" dur="1" fill="hold">
                                          <p:stCondLst>
                                            <p:cond delay="0"/>
                                          </p:stCondLst>
                                        </p:cTn>
                                        <p:tgtEl>
                                          <p:spTgt spid="318"/>
                                        </p:tgtEl>
                                        <p:attrNameLst>
                                          <p:attrName>style.visibility</p:attrName>
                                        </p:attrNameLst>
                                      </p:cBhvr>
                                      <p:to>
                                        <p:strVal val="visible"/>
                                      </p:to>
                                    </p:set>
                                    <p:animEffect transition="in" filter="fade">
                                      <p:cBhvr>
                                        <p:cTn id="25" dur="500"/>
                                        <p:tgtEl>
                                          <p:spTgt spid="318"/>
                                        </p:tgtEl>
                                      </p:cBhvr>
                                    </p:animEffect>
                                  </p:childTnLst>
                                </p:cTn>
                              </p:par>
                              <p:par>
                                <p:cTn id="26" presetID="10" presetClass="entr" presetSubtype="0"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childTnLst>
                          </p:cTn>
                        </p:par>
                        <p:par>
                          <p:cTn id="29" fill="hold">
                            <p:stCondLst>
                              <p:cond delay="500"/>
                            </p:stCondLst>
                            <p:childTnLst>
                              <p:par>
                                <p:cTn id="30" presetID="10" presetClass="entr" presetSubtype="0" fill="hold" nodeType="afterEffect">
                                  <p:stCondLst>
                                    <p:cond delay="150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childTnLst>
                          </p:cTn>
                        </p:par>
                        <p:par>
                          <p:cTn id="33" fill="hold">
                            <p:stCondLst>
                              <p:cond delay="2500"/>
                            </p:stCondLst>
                            <p:childTnLst>
                              <p:par>
                                <p:cTn id="34" presetID="10" presetClass="entr" presetSubtype="0" fill="hold" nodeType="afterEffect">
                                  <p:stCondLst>
                                    <p:cond delay="1200"/>
                                  </p:stCondLst>
                                  <p:childTnLst>
                                    <p:set>
                                      <p:cBhvr>
                                        <p:cTn id="35" dur="1" fill="hold">
                                          <p:stCondLst>
                                            <p:cond delay="0"/>
                                          </p:stCondLst>
                                        </p:cTn>
                                        <p:tgtEl>
                                          <p:spTgt spid="304"/>
                                        </p:tgtEl>
                                        <p:attrNameLst>
                                          <p:attrName>style.visibility</p:attrName>
                                        </p:attrNameLst>
                                      </p:cBhvr>
                                      <p:to>
                                        <p:strVal val="visible"/>
                                      </p:to>
                                    </p:set>
                                    <p:animEffect transition="in" filter="fade">
                                      <p:cBhvr>
                                        <p:cTn id="36" dur="500"/>
                                        <p:tgtEl>
                                          <p:spTgt spid="304"/>
                                        </p:tgtEl>
                                      </p:cBhvr>
                                    </p:animEffect>
                                  </p:childTnLst>
                                </p:cTn>
                              </p:par>
                              <p:par>
                                <p:cTn id="37" presetID="10" presetClass="entr" presetSubtype="0" fill="hold" nodeType="withEffect">
                                  <p:stCondLst>
                                    <p:cond delay="120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par>
                          <p:cTn id="40" fill="hold">
                            <p:stCondLst>
                              <p:cond delay="4200"/>
                            </p:stCondLst>
                            <p:childTnLst>
                              <p:par>
                                <p:cTn id="41" presetID="10" presetClass="entr" presetSubtype="0" fill="hold" nodeType="afterEffect">
                                  <p:stCondLst>
                                    <p:cond delay="1500"/>
                                  </p:stCondLst>
                                  <p:childTnLst>
                                    <p:set>
                                      <p:cBhvr>
                                        <p:cTn id="42" dur="1" fill="hold">
                                          <p:stCondLst>
                                            <p:cond delay="0"/>
                                          </p:stCondLst>
                                        </p:cTn>
                                        <p:tgtEl>
                                          <p:spTgt spid="312"/>
                                        </p:tgtEl>
                                        <p:attrNameLst>
                                          <p:attrName>style.visibility</p:attrName>
                                        </p:attrNameLst>
                                      </p:cBhvr>
                                      <p:to>
                                        <p:strVal val="visible"/>
                                      </p:to>
                                    </p:set>
                                    <p:animEffect transition="in" filter="fade">
                                      <p:cBhvr>
                                        <p:cTn id="43" dur="500"/>
                                        <p:tgtEl>
                                          <p:spTgt spid="312"/>
                                        </p:tgtEl>
                                      </p:cBhvr>
                                    </p:animEffect>
                                  </p:childTnLst>
                                </p:cTn>
                              </p:par>
                              <p:par>
                                <p:cTn id="44" presetID="10" presetClass="entr" presetSubtype="0" fill="hold" nodeType="withEffect">
                                  <p:stCondLst>
                                    <p:cond delay="150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childTnLst>
                          </p:cTn>
                        </p:par>
                        <p:par>
                          <p:cTn id="47" fill="hold">
                            <p:stCondLst>
                              <p:cond delay="6200"/>
                            </p:stCondLst>
                            <p:childTnLst>
                              <p:par>
                                <p:cTn id="48" presetID="10" presetClass="entr" presetSubtype="0" fill="hold" nodeType="afterEffect">
                                  <p:stCondLst>
                                    <p:cond delay="1400"/>
                                  </p:stCondLst>
                                  <p:childTnLst>
                                    <p:set>
                                      <p:cBhvr>
                                        <p:cTn id="49" dur="1" fill="hold">
                                          <p:stCondLst>
                                            <p:cond delay="0"/>
                                          </p:stCondLst>
                                        </p:cTn>
                                        <p:tgtEl>
                                          <p:spTgt spid="305"/>
                                        </p:tgtEl>
                                        <p:attrNameLst>
                                          <p:attrName>style.visibility</p:attrName>
                                        </p:attrNameLst>
                                      </p:cBhvr>
                                      <p:to>
                                        <p:strVal val="visible"/>
                                      </p:to>
                                    </p:set>
                                    <p:animEffect transition="in" filter="fade">
                                      <p:cBhvr>
                                        <p:cTn id="50" dur="500"/>
                                        <p:tgtEl>
                                          <p:spTgt spid="305"/>
                                        </p:tgtEl>
                                      </p:cBhvr>
                                    </p:animEffect>
                                  </p:childTnLst>
                                </p:cTn>
                              </p:par>
                              <p:par>
                                <p:cTn id="51" presetID="10" presetClass="entr" presetSubtype="0" fill="hold" nodeType="withEffect">
                                  <p:stCondLst>
                                    <p:cond delay="140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ounded Rectangle 239"/>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sp>
        <p:nvSpPr>
          <p:cNvPr id="241" name="AutoShape 115"/>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2" name="Rectangle 155"/>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43" name="Group 242"/>
          <p:cNvGrpSpPr/>
          <p:nvPr/>
        </p:nvGrpSpPr>
        <p:grpSpPr>
          <a:xfrm>
            <a:off x="89648" y="4776791"/>
            <a:ext cx="1330162" cy="1105257"/>
            <a:chOff x="958943" y="1820181"/>
            <a:chExt cx="1356835" cy="1127420"/>
          </a:xfrm>
        </p:grpSpPr>
        <p:sp>
          <p:nvSpPr>
            <p:cNvPr id="244"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5"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6"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7"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48"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49" name="Group 248"/>
            <p:cNvGrpSpPr/>
            <p:nvPr/>
          </p:nvGrpSpPr>
          <p:grpSpPr>
            <a:xfrm>
              <a:off x="1388646" y="2014004"/>
              <a:ext cx="311900" cy="222474"/>
              <a:chOff x="1366452" y="1994459"/>
              <a:chExt cx="311900" cy="222474"/>
            </a:xfrm>
          </p:grpSpPr>
          <p:sp>
            <p:nvSpPr>
              <p:cNvPr id="262"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3"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250"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1"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52" name="Group 251"/>
            <p:cNvGrpSpPr/>
            <p:nvPr/>
          </p:nvGrpSpPr>
          <p:grpSpPr>
            <a:xfrm>
              <a:off x="958943" y="2054647"/>
              <a:ext cx="244284" cy="287906"/>
              <a:chOff x="978218" y="2040263"/>
              <a:chExt cx="244284" cy="287906"/>
            </a:xfrm>
          </p:grpSpPr>
          <p:sp>
            <p:nvSpPr>
              <p:cNvPr id="260"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1"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253"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4"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55" name="Group 254"/>
            <p:cNvGrpSpPr/>
            <p:nvPr/>
          </p:nvGrpSpPr>
          <p:grpSpPr>
            <a:xfrm>
              <a:off x="1261759" y="2339640"/>
              <a:ext cx="1054019" cy="607961"/>
              <a:chOff x="511109" y="5814543"/>
              <a:chExt cx="1041729" cy="600871"/>
            </a:xfrm>
          </p:grpSpPr>
          <p:sp>
            <p:nvSpPr>
              <p:cNvPr id="25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264" name="Group 263"/>
          <p:cNvGrpSpPr/>
          <p:nvPr/>
        </p:nvGrpSpPr>
        <p:grpSpPr>
          <a:xfrm>
            <a:off x="1612113" y="4773941"/>
            <a:ext cx="1307069" cy="1108772"/>
            <a:chOff x="1680905" y="4869171"/>
            <a:chExt cx="1333278" cy="1131005"/>
          </a:xfrm>
        </p:grpSpPr>
        <p:grpSp>
          <p:nvGrpSpPr>
            <p:cNvPr id="265" name="Group 264"/>
            <p:cNvGrpSpPr/>
            <p:nvPr/>
          </p:nvGrpSpPr>
          <p:grpSpPr>
            <a:xfrm>
              <a:off x="2312865" y="4869171"/>
              <a:ext cx="701318" cy="1129810"/>
              <a:chOff x="1444680" y="4869171"/>
              <a:chExt cx="701318" cy="1129810"/>
            </a:xfrm>
          </p:grpSpPr>
          <p:sp>
            <p:nvSpPr>
              <p:cNvPr id="270" name="Freeform 269"/>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1" name="Freeform 270"/>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2" name="Oval 271"/>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3" name="Freeform 272"/>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4" name="Freeform 273"/>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5" name="Freeform 274"/>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6" name="Freeform 275"/>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7" name="Freeform 276"/>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78" name="Freeform 277"/>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79" name="Freeform 278"/>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80" name="Freeform 279"/>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266" name="Group 265"/>
            <p:cNvGrpSpPr/>
            <p:nvPr/>
          </p:nvGrpSpPr>
          <p:grpSpPr>
            <a:xfrm>
              <a:off x="1680905" y="5392215"/>
              <a:ext cx="1054019" cy="607961"/>
              <a:chOff x="511109" y="5814543"/>
              <a:chExt cx="1041729" cy="600871"/>
            </a:xfrm>
          </p:grpSpPr>
          <p:sp>
            <p:nvSpPr>
              <p:cNvPr id="267"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8"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sp>
        <p:nvSpPr>
          <p:cNvPr id="7" name="Rounded Rectangle 6"/>
          <p:cNvSpPr/>
          <p:nvPr/>
        </p:nvSpPr>
        <p:spPr bwMode="auto">
          <a:xfrm>
            <a:off x="449014" y="1188258"/>
            <a:ext cx="3035435" cy="2547545"/>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Repository</a:t>
            </a:r>
          </a:p>
        </p:txBody>
      </p:sp>
      <p:sp>
        <p:nvSpPr>
          <p:cNvPr id="8" name="Rounded Rectangle 7"/>
          <p:cNvSpPr/>
          <p:nvPr/>
        </p:nvSpPr>
        <p:spPr bwMode="auto">
          <a:xfrm>
            <a:off x="3561058" y="1188258"/>
            <a:ext cx="2011795" cy="2547545"/>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Build</a:t>
            </a:r>
          </a:p>
        </p:txBody>
      </p:sp>
      <p:sp>
        <p:nvSpPr>
          <p:cNvPr id="9" name="Rounded Rectangle 8"/>
          <p:cNvSpPr/>
          <p:nvPr/>
        </p:nvSpPr>
        <p:spPr bwMode="auto">
          <a:xfrm>
            <a:off x="3561058" y="3810500"/>
            <a:ext cx="2011795" cy="2014791"/>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Test</a:t>
            </a:r>
          </a:p>
        </p:txBody>
      </p:sp>
      <p:sp>
        <p:nvSpPr>
          <p:cNvPr id="10" name="Rounded Rectangle 9"/>
          <p:cNvSpPr/>
          <p:nvPr/>
        </p:nvSpPr>
        <p:spPr bwMode="auto">
          <a:xfrm>
            <a:off x="5648056" y="1188258"/>
            <a:ext cx="2011795" cy="4637034"/>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Deploy</a:t>
            </a:r>
          </a:p>
        </p:txBody>
      </p:sp>
      <p:sp>
        <p:nvSpPr>
          <p:cNvPr id="12" name="Rounded Rectangle 11"/>
          <p:cNvSpPr/>
          <p:nvPr/>
        </p:nvSpPr>
        <p:spPr bwMode="auto">
          <a:xfrm>
            <a:off x="7733647" y="1188256"/>
            <a:ext cx="2011795" cy="4637034"/>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App</a:t>
            </a:r>
          </a:p>
        </p:txBody>
      </p:sp>
      <p:sp>
        <p:nvSpPr>
          <p:cNvPr id="13" name="Rounded Rectangle 12"/>
          <p:cNvSpPr/>
          <p:nvPr/>
        </p:nvSpPr>
        <p:spPr bwMode="auto">
          <a:xfrm>
            <a:off x="9820645" y="1188258"/>
            <a:ext cx="2011795" cy="3585190"/>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Ops</a:t>
            </a:r>
          </a:p>
        </p:txBody>
      </p:sp>
      <p:sp>
        <p:nvSpPr>
          <p:cNvPr id="14" name="Rounded Rectangle 13"/>
          <p:cNvSpPr/>
          <p:nvPr/>
        </p:nvSpPr>
        <p:spPr bwMode="auto">
          <a:xfrm>
            <a:off x="9820645" y="4838307"/>
            <a:ext cx="2011796" cy="1791681"/>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solidFill>
                  <a:srgbClr val="FFFFFF">
                    <a:alpha val="50000"/>
                  </a:srgbClr>
                </a:solidFill>
                <a:ea typeface="Segoe UI" pitchFamily="34" charset="0"/>
                <a:cs typeface="Segoe UI" pitchFamily="34" charset="0"/>
              </a:rPr>
              <a:t>Process tools</a:t>
            </a:r>
          </a:p>
        </p:txBody>
      </p:sp>
      <p:sp>
        <p:nvSpPr>
          <p:cNvPr id="105" name="Title 2"/>
          <p:cNvSpPr txBox="1">
            <a:spLocks/>
          </p:cNvSpPr>
          <p:nvPr/>
        </p:nvSpPr>
        <p:spPr>
          <a:xfrm>
            <a:off x="270067" y="290403"/>
            <a:ext cx="11654187" cy="89940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3">
                <a:gradFill>
                  <a:gsLst>
                    <a:gs pos="1250">
                      <a:srgbClr val="FFFFFF"/>
                    </a:gs>
                    <a:gs pos="100000">
                      <a:srgbClr val="FFFFFF"/>
                    </a:gs>
                  </a:gsLst>
                  <a:lin ang="5400000" scaled="0"/>
                </a:gradFill>
              </a:rPr>
              <a:t>Microsoft Ecosystem</a:t>
            </a:r>
          </a:p>
        </p:txBody>
      </p:sp>
      <p:cxnSp>
        <p:nvCxnSpPr>
          <p:cNvPr id="107" name="Straight Arrow Connector 106"/>
          <p:cNvCxnSpPr/>
          <p:nvPr/>
        </p:nvCxnSpPr>
        <p:spPr>
          <a:xfrm>
            <a:off x="5460758" y="2402386"/>
            <a:ext cx="28233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5039879" y="2974674"/>
            <a:ext cx="4007021" cy="3183951"/>
            <a:chOff x="4819650" y="3464172"/>
            <a:chExt cx="4143376" cy="2448142"/>
          </a:xfrm>
        </p:grpSpPr>
        <p:cxnSp>
          <p:nvCxnSpPr>
            <p:cNvPr id="109" name="Straight Connector 108"/>
            <p:cNvCxnSpPr/>
            <p:nvPr/>
          </p:nvCxnSpPr>
          <p:spPr>
            <a:xfrm>
              <a:off x="4848225" y="5725965"/>
              <a:ext cx="0" cy="186349"/>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8938100" y="3464172"/>
              <a:ext cx="0" cy="242996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4819650" y="5903923"/>
              <a:ext cx="4143376" cy="157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a:off x="3131517" y="2336760"/>
            <a:ext cx="321482"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p:cNvSpPr/>
          <p:nvPr/>
        </p:nvSpPr>
        <p:spPr bwMode="auto">
          <a:xfrm>
            <a:off x="923327" y="1609183"/>
            <a:ext cx="2208191" cy="1491440"/>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585344" y="2657888"/>
            <a:ext cx="597109" cy="62235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grpSp>
      </p:grpSp>
      <p:sp>
        <p:nvSpPr>
          <p:cNvPr id="126" name="Rounded Rectangle 125"/>
          <p:cNvSpPr/>
          <p:nvPr/>
        </p:nvSpPr>
        <p:spPr bwMode="auto">
          <a:xfrm>
            <a:off x="3674050" y="1398976"/>
            <a:ext cx="1783107" cy="1812310"/>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132" name="Rounded Rectangle 131"/>
          <p:cNvSpPr/>
          <p:nvPr/>
        </p:nvSpPr>
        <p:spPr bwMode="auto">
          <a:xfrm>
            <a:off x="5789689" y="1398976"/>
            <a:ext cx="1729062" cy="4059113"/>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134" name="TextBox 133"/>
          <p:cNvSpPr txBox="1"/>
          <p:nvPr/>
        </p:nvSpPr>
        <p:spPr>
          <a:xfrm>
            <a:off x="3394827" y="2121105"/>
            <a:ext cx="362084" cy="677103"/>
          </a:xfrm>
          <a:prstGeom prst="rect">
            <a:avLst/>
          </a:prstGeom>
          <a:noFill/>
        </p:spPr>
        <p:txBody>
          <a:bodyPr wrap="none" lIns="179259" tIns="143407" rIns="179259" bIns="143407" rtlCol="0">
            <a:spAutoFit/>
          </a:bodyPr>
          <a:lstStyle/>
          <a:p>
            <a:pPr defTabSz="914049">
              <a:lnSpc>
                <a:spcPct val="90000"/>
              </a:lnSpc>
            </a:pPr>
            <a:br>
              <a:rPr lang="en-US" sz="1371" dirty="0">
                <a:gradFill>
                  <a:gsLst>
                    <a:gs pos="0">
                      <a:srgbClr val="FFFFFF"/>
                    </a:gs>
                    <a:gs pos="100000">
                      <a:srgbClr val="FFFFFF"/>
                    </a:gs>
                  </a:gsLst>
                  <a:lin ang="5400000" scaled="0"/>
                </a:gradFill>
                <a:ea typeface="Segoe UI" pitchFamily="34" charset="0"/>
                <a:cs typeface="Segoe UI" pitchFamily="34" charset="0"/>
              </a:rPr>
            </a:b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ounded Rectangle 134"/>
          <p:cNvSpPr/>
          <p:nvPr/>
        </p:nvSpPr>
        <p:spPr bwMode="auto">
          <a:xfrm>
            <a:off x="9986174" y="4952302"/>
            <a:ext cx="1684709" cy="1300877"/>
          </a:xfrm>
          <a:prstGeom prst="roundRect">
            <a:avLst>
              <a:gd name="adj" fmla="val 6638"/>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44814" bIns="4481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endParaRPr lang="en-US" sz="1371" dirty="0">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p:cNvSpPr txBox="1"/>
          <p:nvPr/>
        </p:nvSpPr>
        <p:spPr>
          <a:xfrm>
            <a:off x="1203045" y="2123641"/>
            <a:ext cx="1686958" cy="180819"/>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Team Foundation Server</a:t>
            </a:r>
          </a:p>
        </p:txBody>
      </p:sp>
      <p:sp>
        <p:nvSpPr>
          <p:cNvPr id="138" name="Rounded Rectangle 137"/>
          <p:cNvSpPr/>
          <p:nvPr/>
        </p:nvSpPr>
        <p:spPr bwMode="auto">
          <a:xfrm>
            <a:off x="3684550" y="3897337"/>
            <a:ext cx="1771762" cy="1429917"/>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sp>
        <p:nvSpPr>
          <p:cNvPr id="140" name="TextBox 139"/>
          <p:cNvSpPr txBox="1"/>
          <p:nvPr/>
        </p:nvSpPr>
        <p:spPr>
          <a:xfrm>
            <a:off x="3804761" y="4410722"/>
            <a:ext cx="1656755" cy="798569"/>
          </a:xfrm>
          <a:prstGeom prst="rect">
            <a:avLst/>
          </a:prstGeom>
          <a:noFill/>
        </p:spPr>
        <p:txBody>
          <a:bodyPr wrap="square" lIns="0" tIns="0" rIns="0" bIns="0" rtlCol="0">
            <a:spAutoFit/>
          </a:bodyPr>
          <a:lstStyle/>
          <a:p>
            <a:pPr defTabSz="914049">
              <a:lnSpc>
                <a:spcPct val="90000"/>
              </a:lnSpc>
              <a:spcAft>
                <a:spcPts val="784"/>
              </a:spcAft>
            </a:pPr>
            <a:r>
              <a:rPr lang="en-US" sz="1078" dirty="0">
                <a:gradFill>
                  <a:gsLst>
                    <a:gs pos="0">
                      <a:srgbClr val="FFFFFF"/>
                    </a:gs>
                    <a:gs pos="100000">
                      <a:srgbClr val="FFFFFF"/>
                    </a:gs>
                  </a:gsLst>
                  <a:lin ang="5400000" scaled="0"/>
                </a:gradFill>
                <a:ea typeface="Segoe UI" pitchFamily="34" charset="0"/>
                <a:cs typeface="Segoe UI" pitchFamily="34" charset="0"/>
              </a:rPr>
              <a:t>Team Foundation Server</a:t>
            </a:r>
          </a:p>
          <a:p>
            <a:pPr defTabSz="914049">
              <a:lnSpc>
                <a:spcPct val="90000"/>
              </a:lnSpc>
              <a:spcAft>
                <a:spcPts val="784"/>
              </a:spcAft>
            </a:pPr>
            <a:r>
              <a:rPr lang="en-US" sz="1078" dirty="0">
                <a:gradFill>
                  <a:gsLst>
                    <a:gs pos="0">
                      <a:srgbClr val="FFFFFF"/>
                    </a:gs>
                    <a:gs pos="100000">
                      <a:srgbClr val="FFFFFF"/>
                    </a:gs>
                  </a:gsLst>
                  <a:lin ang="5400000" scaled="0"/>
                </a:gradFill>
                <a:ea typeface="Segoe UI" pitchFamily="34" charset="0"/>
                <a:cs typeface="Segoe UI" pitchFamily="34" charset="0"/>
              </a:rPr>
              <a:t>Microsoft Test Manager</a:t>
            </a:r>
          </a:p>
          <a:p>
            <a:pPr defTabSz="914049">
              <a:lnSpc>
                <a:spcPct val="90000"/>
              </a:lnSpc>
              <a:spcAft>
                <a:spcPts val="784"/>
              </a:spcAft>
            </a:pPr>
            <a:r>
              <a:rPr lang="en-US" sz="1078" dirty="0">
                <a:gradFill>
                  <a:gsLst>
                    <a:gs pos="0">
                      <a:srgbClr val="FFFFFF"/>
                    </a:gs>
                    <a:gs pos="100000">
                      <a:srgbClr val="FFFFFF"/>
                    </a:gs>
                  </a:gsLst>
                  <a:lin ang="5400000" scaled="0"/>
                </a:gradFill>
                <a:ea typeface="Segoe UI" pitchFamily="34" charset="0"/>
                <a:cs typeface="Segoe UI" pitchFamily="34" charset="0"/>
              </a:rPr>
              <a:t>Microsoft Monitoring Agent</a:t>
            </a:r>
          </a:p>
        </p:txBody>
      </p:sp>
      <p:cxnSp>
        <p:nvCxnSpPr>
          <p:cNvPr id="141" name="Straight Arrow Connector 140"/>
          <p:cNvCxnSpPr/>
          <p:nvPr/>
        </p:nvCxnSpPr>
        <p:spPr>
          <a:xfrm>
            <a:off x="2705841" y="4593744"/>
            <a:ext cx="58551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7614361" y="2997179"/>
            <a:ext cx="556184" cy="427736"/>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0351691" y="5610010"/>
            <a:ext cx="991147" cy="512961"/>
            <a:chOff x="10082880" y="5743027"/>
            <a:chExt cx="1011165" cy="523323"/>
          </a:xfrm>
        </p:grpSpPr>
        <p:sp>
          <p:nvSpPr>
            <p:cNvPr id="146" name="TextBox 145"/>
            <p:cNvSpPr txBox="1"/>
            <p:nvPr/>
          </p:nvSpPr>
          <p:spPr>
            <a:xfrm>
              <a:off x="10082880" y="6112493"/>
              <a:ext cx="1011165" cy="153857"/>
            </a:xfrm>
            <a:prstGeom prst="rect">
              <a:avLst/>
            </a:prstGeom>
            <a:noFill/>
          </p:spPr>
          <p:txBody>
            <a:bodyPr wrap="square" lIns="0" tIns="0" rIns="0" bIns="0" rtlCol="0">
              <a:spAutoFit/>
            </a:bodyPr>
            <a:lstStyle/>
            <a:p>
              <a:pPr algn="ctr" defTabSz="914049"/>
              <a:r>
                <a:rPr lang="en-US" sz="980" dirty="0">
                  <a:solidFill>
                    <a:srgbClr val="A2FCB4"/>
                  </a:solidFill>
                  <a:ea typeface="Segoe UI" pitchFamily="34" charset="0"/>
                  <a:cs typeface="Segoe UI" pitchFamily="34" charset="0"/>
                </a:rPr>
                <a:t>Service Manager</a:t>
              </a:r>
            </a:p>
          </p:txBody>
        </p:sp>
        <p:pic>
          <p:nvPicPr>
            <p:cNvPr id="147" name="Picture 146"/>
            <p:cNvPicPr>
              <a:picLocks/>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sp>
        <p:nvSpPr>
          <p:cNvPr id="149" name="Rounded Rectangle 148"/>
          <p:cNvSpPr/>
          <p:nvPr/>
        </p:nvSpPr>
        <p:spPr bwMode="auto">
          <a:xfrm>
            <a:off x="10162366" y="1556023"/>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endParaRPr lang="en-US" sz="1469" dirty="0">
              <a:gradFill>
                <a:gsLst>
                  <a:gs pos="0">
                    <a:srgbClr val="00BCF2"/>
                  </a:gs>
                  <a:gs pos="100000">
                    <a:srgbClr val="00BCF2"/>
                  </a:gs>
                </a:gsLst>
                <a:lin ang="5400000" scaled="0"/>
              </a:gradFill>
              <a:ea typeface="Segoe UI" pitchFamily="34" charset="0"/>
              <a:cs typeface="Segoe UI" pitchFamily="34" charset="0"/>
            </a:endParaRPr>
          </a:p>
        </p:txBody>
      </p:sp>
      <p:cxnSp>
        <p:nvCxnSpPr>
          <p:cNvPr id="151" name="Straight Arrow Connector 150"/>
          <p:cNvCxnSpPr/>
          <p:nvPr/>
        </p:nvCxnSpPr>
        <p:spPr>
          <a:xfrm>
            <a:off x="9497797" y="2910300"/>
            <a:ext cx="538249" cy="44330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5985286" y="3485808"/>
            <a:ext cx="570347" cy="568584"/>
            <a:chOff x="6429889" y="3838242"/>
            <a:chExt cx="581866" cy="580068"/>
          </a:xfrm>
        </p:grpSpPr>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159" name="TextBox 158"/>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grpSp>
        <p:nvGrpSpPr>
          <p:cNvPr id="160" name="Group 159"/>
          <p:cNvGrpSpPr/>
          <p:nvPr/>
        </p:nvGrpSpPr>
        <p:grpSpPr>
          <a:xfrm>
            <a:off x="6104095" y="4229103"/>
            <a:ext cx="1096628" cy="477604"/>
            <a:chOff x="6621583" y="4439491"/>
            <a:chExt cx="1118777" cy="487250"/>
          </a:xfrm>
        </p:grpSpPr>
        <p:pic>
          <p:nvPicPr>
            <p:cNvPr id="161" name="Picture 160"/>
            <p:cNvPicPr>
              <a:picLocks noChangeAspect="1"/>
            </p:cNvPicPr>
            <p:nvPr/>
          </p:nvPicPr>
          <p:blipFill>
            <a:blip r:embed="rId7">
              <a:clrChange>
                <a:clrFrom>
                  <a:srgbClr val="000000"/>
                </a:clrFrom>
                <a:clrTo>
                  <a:srgbClr val="000000">
                    <a:alpha val="0"/>
                  </a:srgbClr>
                </a:clrTo>
              </a:clrChange>
              <a:extLst>
                <a:ext uri="{BEBA8EAE-BF5A-486C-A8C5-ECC9F3942E4B}">
                  <a14:imgProps xmlns:a14="http://schemas.microsoft.com/office/drawing/2010/main">
                    <a14:imgLayer r:embed="rId8">
                      <a14:imgEffect>
                        <a14:brightnessContrast bright="99000"/>
                      </a14:imgEffect>
                    </a14:imgLayer>
                  </a14:imgProps>
                </a:ext>
              </a:extLst>
            </a:blip>
            <a:stretch>
              <a:fillRect/>
            </a:stretch>
          </p:blipFill>
          <p:spPr>
            <a:xfrm>
              <a:off x="6621583" y="4439491"/>
              <a:ext cx="1118777" cy="256106"/>
            </a:xfrm>
            <a:prstGeom prst="rect">
              <a:avLst/>
            </a:prstGeom>
          </p:spPr>
        </p:pic>
        <p:sp>
          <p:nvSpPr>
            <p:cNvPr id="162" name="Rectangle 161"/>
            <p:cNvSpPr/>
            <p:nvPr/>
          </p:nvSpPr>
          <p:spPr>
            <a:xfrm>
              <a:off x="6873011" y="4691281"/>
              <a:ext cx="628224" cy="235460"/>
            </a:xfrm>
            <a:prstGeom prst="rect">
              <a:avLst/>
            </a:prstGeom>
          </p:spPr>
          <p:txBody>
            <a:bodyPr wrap="none">
              <a:spAutoFit/>
            </a:bodyPr>
            <a:lstStyle/>
            <a:p>
              <a:pPr algn="ctr" defTabSz="914049"/>
              <a:r>
                <a:rPr lang="en-US" sz="882" dirty="0" err="1">
                  <a:gradFill>
                    <a:gsLst>
                      <a:gs pos="0">
                        <a:srgbClr val="FFFFFF"/>
                      </a:gs>
                      <a:gs pos="100000">
                        <a:srgbClr val="FFFFFF"/>
                      </a:gs>
                    </a:gsLst>
                    <a:lin ang="5400000" scaled="0"/>
                  </a:gradFill>
                  <a:ea typeface="Segoe UI" pitchFamily="34" charset="0"/>
                  <a:cs typeface="Segoe UI" pitchFamily="34" charset="0"/>
                </a:rPr>
                <a:t>xPlat</a:t>
              </a:r>
              <a:r>
                <a:rPr lang="en-US" sz="882" dirty="0">
                  <a:gradFill>
                    <a:gsLst>
                      <a:gs pos="0">
                        <a:srgbClr val="FFFFFF"/>
                      </a:gs>
                      <a:gs pos="100000">
                        <a:srgbClr val="FFFFFF"/>
                      </a:gs>
                    </a:gsLst>
                    <a:lin ang="5400000" scaled="0"/>
                  </a:gradFill>
                  <a:ea typeface="Segoe UI" pitchFamily="34" charset="0"/>
                  <a:cs typeface="Segoe UI" pitchFamily="34" charset="0"/>
                </a:rPr>
                <a:t> CLI</a:t>
              </a:r>
            </a:p>
          </p:txBody>
        </p:sp>
      </p:grpSp>
      <p:grpSp>
        <p:nvGrpSpPr>
          <p:cNvPr id="163" name="Group 162"/>
          <p:cNvGrpSpPr/>
          <p:nvPr/>
        </p:nvGrpSpPr>
        <p:grpSpPr>
          <a:xfrm>
            <a:off x="6773649" y="3531653"/>
            <a:ext cx="470423" cy="530993"/>
            <a:chOff x="7275934" y="3856238"/>
            <a:chExt cx="479924" cy="541717"/>
          </a:xfrm>
        </p:grpSpPr>
        <p:pic>
          <p:nvPicPr>
            <p:cNvPr id="164" name="Picture 163"/>
            <p:cNvPicPr>
              <a:picLocks noChangeAspect="1"/>
            </p:cNvPicPr>
            <p:nvPr/>
          </p:nvPicPr>
          <p:blipFill>
            <a:blip r:embed="rId9"/>
            <a:stretch>
              <a:fillRect/>
            </a:stretch>
          </p:blipFill>
          <p:spPr>
            <a:xfrm>
              <a:off x="7337543" y="3856238"/>
              <a:ext cx="329879" cy="335567"/>
            </a:xfrm>
            <a:prstGeom prst="rect">
              <a:avLst/>
            </a:prstGeom>
          </p:spPr>
        </p:pic>
        <p:sp>
          <p:nvSpPr>
            <p:cNvPr id="165" name="TextBox 164"/>
            <p:cNvSpPr txBox="1"/>
            <p:nvPr/>
          </p:nvSpPr>
          <p:spPr>
            <a:xfrm>
              <a:off x="7275934" y="4259471"/>
              <a:ext cx="479924" cy="138484"/>
            </a:xfrm>
            <a:prstGeom prst="rect">
              <a:avLst/>
            </a:prstGeom>
            <a:noFill/>
          </p:spPr>
          <p:txBody>
            <a:bodyPr wrap="square" lIns="0" tIns="0" rIns="0" bIns="0" rtlCol="0">
              <a:spAutoFit/>
            </a:bodyPr>
            <a:lstStyle>
              <a:defPPr>
                <a:defRPr lang="en-US"/>
              </a:defPPr>
              <a:lvl1pPr algn="ctr" defTabSz="932597">
                <a:defRPr sz="900">
                  <a:gradFill>
                    <a:gsLst>
                      <a:gs pos="0">
                        <a:srgbClr val="FFFFFF"/>
                      </a:gs>
                      <a:gs pos="100000">
                        <a:srgbClr val="FFFFFF"/>
                      </a:gs>
                    </a:gsLst>
                    <a:lin ang="5400000" scaled="0"/>
                  </a:gradFill>
                  <a:ea typeface="Segoe UI" pitchFamily="34" charset="0"/>
                  <a:cs typeface="Segoe UI" pitchFamily="34" charset="0"/>
                </a:defRPr>
              </a:lvl1pPr>
            </a:lstStyle>
            <a:p>
              <a:r>
                <a:rPr lang="en-US" sz="882" dirty="0"/>
                <a:t>WAML</a:t>
              </a:r>
            </a:p>
          </p:txBody>
        </p:sp>
      </p:grpSp>
      <p:cxnSp>
        <p:nvCxnSpPr>
          <p:cNvPr id="166" name="Straight Connector 165"/>
          <p:cNvCxnSpPr/>
          <p:nvPr/>
        </p:nvCxnSpPr>
        <p:spPr>
          <a:xfrm>
            <a:off x="5863065" y="3329256"/>
            <a:ext cx="1602333"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a:xfrm>
            <a:off x="6691061" y="4921457"/>
            <a:ext cx="557576" cy="301727"/>
          </a:xfrm>
          <a:prstGeom prst="rect">
            <a:avLst/>
          </a:prstGeom>
          <a:noFill/>
        </p:spPr>
        <p:txBody>
          <a:bodyPr wrap="square" lIns="0" tIns="0" rIns="0" bIns="0" rtlCol="0">
            <a:spAutoFit/>
          </a:bodyPr>
          <a:lstStyle/>
          <a:p>
            <a:pPr defTabSz="914049"/>
            <a:r>
              <a:rPr lang="en-US" sz="98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71" name="TextBox 170"/>
          <p:cNvSpPr txBox="1"/>
          <p:nvPr/>
        </p:nvSpPr>
        <p:spPr>
          <a:xfrm>
            <a:off x="10311942" y="2187141"/>
            <a:ext cx="1175309" cy="331501"/>
          </a:xfrm>
          <a:prstGeom prst="rect">
            <a:avLst/>
          </a:prstGeom>
          <a:noFill/>
        </p:spPr>
        <p:txBody>
          <a:bodyPr wrap="square" lIns="0" tIns="0" rIns="0" bIns="0" rtlCol="0">
            <a:spAutoFit/>
          </a:bodyPr>
          <a:lstStyle/>
          <a:p>
            <a:pPr defTabSz="914049"/>
            <a:r>
              <a:rPr lang="en-US" sz="1077" spc="-29" dirty="0">
                <a:gradFill>
                  <a:gsLst>
                    <a:gs pos="0">
                      <a:srgbClr val="FFFFFF"/>
                    </a:gs>
                    <a:gs pos="100000">
                      <a:srgbClr val="FFFFFF"/>
                    </a:gs>
                  </a:gsLst>
                  <a:lin ang="5400000" scaled="0"/>
                </a:gradFill>
                <a:ea typeface="Segoe UI" pitchFamily="34" charset="0"/>
                <a:cs typeface="Segoe UI" pitchFamily="34" charset="0"/>
              </a:rPr>
              <a:t>Visual Studio Online Application Insights</a:t>
            </a:r>
          </a:p>
        </p:txBody>
      </p:sp>
      <p:sp>
        <p:nvSpPr>
          <p:cNvPr id="172" name="TextBox 171"/>
          <p:cNvSpPr txBox="1"/>
          <p:nvPr/>
        </p:nvSpPr>
        <p:spPr>
          <a:xfrm>
            <a:off x="3798604" y="2057088"/>
            <a:ext cx="1479540" cy="325474"/>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75" dirty="0"/>
              <a:t>Team Foundation </a:t>
            </a:r>
            <a:br>
              <a:rPr lang="en-US" sz="1175" dirty="0"/>
            </a:br>
            <a:r>
              <a:rPr lang="en-US" sz="1175" dirty="0"/>
              <a:t>Server</a:t>
            </a:r>
          </a:p>
        </p:txBody>
      </p:sp>
      <p:sp>
        <p:nvSpPr>
          <p:cNvPr id="183" name="TextBox 182"/>
          <p:cNvSpPr txBox="1"/>
          <p:nvPr/>
        </p:nvSpPr>
        <p:spPr>
          <a:xfrm>
            <a:off x="5914133" y="1569470"/>
            <a:ext cx="1471557" cy="325474"/>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for Visual Studio</a:t>
            </a:r>
          </a:p>
        </p:txBody>
      </p:sp>
      <p:sp>
        <p:nvSpPr>
          <p:cNvPr id="184" name="TextBox 183"/>
          <p:cNvSpPr txBox="1"/>
          <p:nvPr/>
        </p:nvSpPr>
        <p:spPr>
          <a:xfrm>
            <a:off x="3798605" y="2503417"/>
            <a:ext cx="1471557" cy="325474"/>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for Visual Studio</a:t>
            </a:r>
          </a:p>
        </p:txBody>
      </p:sp>
      <p:grpSp>
        <p:nvGrpSpPr>
          <p:cNvPr id="206" name="Group 205"/>
          <p:cNvGrpSpPr/>
          <p:nvPr/>
        </p:nvGrpSpPr>
        <p:grpSpPr>
          <a:xfrm>
            <a:off x="7747937" y="1569230"/>
            <a:ext cx="1968897" cy="1117466"/>
            <a:chOff x="8154079" y="1500188"/>
            <a:chExt cx="2496095" cy="1416683"/>
          </a:xfrm>
        </p:grpSpPr>
        <p:sp>
          <p:nvSpPr>
            <p:cNvPr id="155"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7845" tIns="43923" rIns="87845" bIns="43923" numCol="1" anchor="t" anchorCtr="0" compatLnSpc="1">
              <a:prstTxWarp prst="textNoShape">
                <a:avLst/>
              </a:prstTxWarp>
            </a:bodyPr>
            <a:lstStyle/>
            <a:p>
              <a:pPr defTabSz="761643"/>
              <a:endParaRPr lang="en-US" sz="1728" dirty="0">
                <a:solidFill>
                  <a:srgbClr val="00188F"/>
                </a:solidFill>
              </a:endParaRPr>
            </a:p>
          </p:txBody>
        </p:sp>
        <p:sp>
          <p:nvSpPr>
            <p:cNvPr id="156"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7845" tIns="43923" rIns="87845" bIns="43923" numCol="1" anchor="t" anchorCtr="0" compatLnSpc="1">
              <a:prstTxWarp prst="textNoShape">
                <a:avLst/>
              </a:prstTxWarp>
            </a:bodyPr>
            <a:lstStyle/>
            <a:p>
              <a:pPr defTabSz="761643"/>
              <a:endParaRPr lang="en-US" sz="1728" dirty="0">
                <a:solidFill>
                  <a:srgbClr val="505050"/>
                </a:solidFill>
              </a:endParaRPr>
            </a:p>
          </p:txBody>
        </p:sp>
        <p:sp>
          <p:nvSpPr>
            <p:cNvPr id="170" name="TextBox 169"/>
            <p:cNvSpPr txBox="1"/>
            <p:nvPr/>
          </p:nvSpPr>
          <p:spPr>
            <a:xfrm>
              <a:off x="9132155" y="2128045"/>
              <a:ext cx="643376" cy="359055"/>
            </a:xfrm>
            <a:prstGeom prst="rect">
              <a:avLst/>
            </a:prstGeom>
            <a:noFill/>
          </p:spPr>
          <p:txBody>
            <a:bodyPr wrap="square" lIns="0" tIns="0" rIns="0" bIns="0" rtlCol="0">
              <a:spAutoFit/>
            </a:bodyPr>
            <a:lstStyle/>
            <a:p>
              <a:pPr algn="ctr" defTabSz="914192">
                <a:lnSpc>
                  <a:spcPct val="90000"/>
                </a:lnSpc>
                <a:spcAft>
                  <a:spcPts val="588"/>
                </a:spcAft>
              </a:pPr>
              <a:r>
                <a:rPr lang="en-US" sz="686" spc="-49"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86" spc="-49"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86" spc="-49"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176" name="TextBox 175"/>
            <p:cNvSpPr txBox="1"/>
            <p:nvPr/>
          </p:nvSpPr>
          <p:spPr>
            <a:xfrm>
              <a:off x="8347510" y="2452299"/>
              <a:ext cx="699816" cy="273566"/>
            </a:xfrm>
            <a:prstGeom prst="rect">
              <a:avLst/>
            </a:prstGeom>
            <a:noFill/>
          </p:spPr>
          <p:txBody>
            <a:bodyPr wrap="square" lIns="0" tIns="0" rIns="0" bIns="0" rtlCol="0">
              <a:spAutoFit/>
            </a:bodyPr>
            <a:lstStyle/>
            <a:p>
              <a:pPr algn="ctr" defTabSz="914192">
                <a:lnSpc>
                  <a:spcPct val="90000"/>
                </a:lnSpc>
                <a:spcAft>
                  <a:spcPts val="588"/>
                </a:spcAft>
              </a:pPr>
              <a:r>
                <a:rPr lang="en-US" sz="784" spc="-49"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178" name="TextBox 177"/>
            <p:cNvSpPr txBox="1"/>
            <p:nvPr/>
          </p:nvSpPr>
          <p:spPr>
            <a:xfrm>
              <a:off x="9730368" y="2439259"/>
              <a:ext cx="826732" cy="273566"/>
            </a:xfrm>
            <a:prstGeom prst="rect">
              <a:avLst/>
            </a:prstGeom>
            <a:noFill/>
          </p:spPr>
          <p:txBody>
            <a:bodyPr wrap="square" lIns="0" tIns="0" rIns="0" bIns="0" rtlCol="0">
              <a:spAutoFit/>
            </a:bodyPr>
            <a:lstStyle/>
            <a:p>
              <a:pPr algn="ctr" defTabSz="914192">
                <a:lnSpc>
                  <a:spcPct val="90000"/>
                </a:lnSpc>
                <a:spcAft>
                  <a:spcPts val="588"/>
                </a:spcAft>
              </a:pPr>
              <a:r>
                <a:rPr lang="en-US" sz="784" spc="-49"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180" name="Straight Connector 179"/>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endCxn id="155"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8798174" y="1742528"/>
              <a:ext cx="991440" cy="170978"/>
            </a:xfrm>
            <a:prstGeom prst="rect">
              <a:avLst/>
            </a:prstGeom>
            <a:noFill/>
          </p:spPr>
          <p:txBody>
            <a:bodyPr wrap="none" lIns="0" tIns="0" rIns="0" bIns="0" rtlCol="0">
              <a:spAutoFit/>
            </a:bodyPr>
            <a:lstStyle/>
            <a:p>
              <a:pPr defTabSz="914192">
                <a:lnSpc>
                  <a:spcPct val="90000"/>
                </a:lnSpc>
                <a:spcAft>
                  <a:spcPts val="588"/>
                </a:spcAft>
              </a:pPr>
              <a:r>
                <a:rPr lang="en-US" sz="980" spc="-49" dirty="0">
                  <a:gradFill>
                    <a:gsLst>
                      <a:gs pos="2917">
                        <a:srgbClr val="00BCF2"/>
                      </a:gs>
                      <a:gs pos="30000">
                        <a:srgbClr val="00BCF2"/>
                      </a:gs>
                    </a:gsLst>
                    <a:lin ang="5400000" scaled="0"/>
                  </a:gradFill>
                </a:rPr>
                <a:t>Microsoft Azure</a:t>
              </a:r>
            </a:p>
          </p:txBody>
        </p:sp>
      </p:grpSp>
      <p:sp>
        <p:nvSpPr>
          <p:cNvPr id="186" name="TextBox 185"/>
          <p:cNvSpPr txBox="1"/>
          <p:nvPr/>
        </p:nvSpPr>
        <p:spPr>
          <a:xfrm>
            <a:off x="10009252" y="4979975"/>
            <a:ext cx="1862218" cy="621711"/>
          </a:xfrm>
          <a:prstGeom prst="rect">
            <a:avLst/>
          </a:prstGeom>
          <a:noFill/>
        </p:spPr>
        <p:txBody>
          <a:bodyPr wrap="none" lIns="179259" tIns="143407" rIns="179259" bIns="143407" rtlCol="0">
            <a:spAutoFit/>
          </a:bodyPr>
          <a:lstStyle/>
          <a:p>
            <a:pPr defTabSz="914049">
              <a:lnSpc>
                <a:spcPct val="90000"/>
              </a:lnSpc>
            </a:pPr>
            <a:r>
              <a:rPr lang="en-US" sz="1175" dirty="0">
                <a:gradFill>
                  <a:gsLst>
                    <a:gs pos="0">
                      <a:srgbClr val="FFFFFF"/>
                    </a:gs>
                    <a:gs pos="100000">
                      <a:srgbClr val="FFFFFF"/>
                    </a:gs>
                  </a:gsLst>
                  <a:lin ang="5400000" scaled="0"/>
                </a:gradFill>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ea typeface="Segoe UI" pitchFamily="34" charset="0"/>
                <a:cs typeface="Segoe UI" pitchFamily="34" charset="0"/>
              </a:rPr>
            </a:br>
            <a:r>
              <a:rPr lang="en-US" sz="1175" dirty="0">
                <a:gradFill>
                  <a:gsLst>
                    <a:gs pos="0">
                      <a:srgbClr val="FFFFFF"/>
                    </a:gs>
                    <a:gs pos="100000">
                      <a:srgbClr val="FFFFFF"/>
                    </a:gs>
                  </a:gsLst>
                  <a:lin ang="5400000" scaled="0"/>
                </a:gradFill>
                <a:ea typeface="Segoe UI" pitchFamily="34" charset="0"/>
                <a:cs typeface="Segoe UI" pitchFamily="34" charset="0"/>
              </a:rPr>
              <a:t>for Visual Studio</a:t>
            </a:r>
          </a:p>
        </p:txBody>
      </p:sp>
      <p:pic>
        <p:nvPicPr>
          <p:cNvPr id="187" name="Picture 186"/>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798603" y="1730130"/>
            <a:ext cx="1519115" cy="196597"/>
          </a:xfrm>
          <a:prstGeom prst="rect">
            <a:avLst/>
          </a:prstGeom>
        </p:spPr>
      </p:pic>
      <p:pic>
        <p:nvPicPr>
          <p:cNvPr id="188" name="Picture 187"/>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1055394" y="1786971"/>
            <a:ext cx="1962837" cy="254023"/>
          </a:xfrm>
          <a:prstGeom prst="rect">
            <a:avLst/>
          </a:prstGeom>
        </p:spPr>
      </p:pic>
      <p:grpSp>
        <p:nvGrpSpPr>
          <p:cNvPr id="190" name="Group 189"/>
          <p:cNvGrpSpPr/>
          <p:nvPr/>
        </p:nvGrpSpPr>
        <p:grpSpPr>
          <a:xfrm>
            <a:off x="10281772" y="3250398"/>
            <a:ext cx="1151140" cy="294499"/>
            <a:chOff x="10865194" y="3630675"/>
            <a:chExt cx="1174390" cy="300447"/>
          </a:xfrm>
        </p:grpSpPr>
        <p:sp>
          <p:nvSpPr>
            <p:cNvPr id="191" name="TextBox 190"/>
            <p:cNvSpPr txBox="1"/>
            <p:nvPr/>
          </p:nvSpPr>
          <p:spPr>
            <a:xfrm>
              <a:off x="10900314" y="3630675"/>
              <a:ext cx="1006499" cy="184471"/>
            </a:xfrm>
            <a:prstGeom prst="rect">
              <a:avLst/>
            </a:prstGeom>
            <a:noFill/>
          </p:spPr>
          <p:txBody>
            <a:bodyPr wrap="square" lIns="0" tIns="0" rIns="0" bIns="0" rtlCol="0">
              <a:spAutoFit/>
            </a:bodyPr>
            <a:lstStyle/>
            <a:p>
              <a:pPr algn="ctr" defTabSz="914049"/>
              <a:r>
                <a:rPr lang="en-US" sz="1175"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System Center</a:t>
              </a:r>
            </a:p>
          </p:txBody>
        </p:sp>
        <p:sp>
          <p:nvSpPr>
            <p:cNvPr id="192" name="TextBox 191"/>
            <p:cNvSpPr txBox="1"/>
            <p:nvPr/>
          </p:nvSpPr>
          <p:spPr>
            <a:xfrm>
              <a:off x="10865194" y="3792637"/>
              <a:ext cx="1174390" cy="138485"/>
            </a:xfrm>
            <a:prstGeom prst="rect">
              <a:avLst/>
            </a:prstGeom>
            <a:noFill/>
          </p:spPr>
          <p:txBody>
            <a:bodyPr wrap="square" lIns="0" tIns="0" rIns="0" bIns="0" rtlCol="0">
              <a:spAutoFit/>
            </a:bodyPr>
            <a:lstStyle/>
            <a:p>
              <a:pPr algn="ctr" defTabSz="914049"/>
              <a:r>
                <a:rPr lang="en-US" sz="882" dirty="0">
                  <a:gradFill>
                    <a:gsLst>
                      <a:gs pos="0">
                        <a:srgbClr val="0072C6">
                          <a:lumMod val="40000"/>
                          <a:lumOff val="60000"/>
                        </a:srgbClr>
                      </a:gs>
                      <a:gs pos="100000">
                        <a:srgbClr val="0072C6">
                          <a:lumMod val="40000"/>
                          <a:lumOff val="60000"/>
                        </a:srgbClr>
                      </a:gs>
                    </a:gsLst>
                    <a:lin ang="5400000" scaled="0"/>
                  </a:gradFill>
                  <a:ea typeface="Segoe UI" pitchFamily="34" charset="0"/>
                  <a:cs typeface="Segoe UI" pitchFamily="34" charset="0"/>
                </a:rPr>
                <a:t>Operations Manager</a:t>
              </a:r>
            </a:p>
          </p:txBody>
        </p:sp>
      </p:grpSp>
      <p:pic>
        <p:nvPicPr>
          <p:cNvPr id="194" name="Picture 193"/>
          <p:cNvPicPr>
            <a:picLocks noChangeAspect="1"/>
          </p:cNvPicPr>
          <p:nvPr/>
        </p:nvPicPr>
        <p:blipFill rotWithShape="1">
          <a:blip r:embed="rId10">
            <a:extLst>
              <a:ext uri="{28A0092B-C50C-407E-A947-70E740481C1C}">
                <a14:useLocalDpi xmlns:a14="http://schemas.microsoft.com/office/drawing/2010/main" val="0"/>
              </a:ext>
            </a:extLst>
          </a:blip>
          <a:srcRect t="13288" r="4516" b="26841"/>
          <a:stretch/>
        </p:blipFill>
        <p:spPr>
          <a:xfrm>
            <a:off x="3799233" y="4111486"/>
            <a:ext cx="1445500" cy="187071"/>
          </a:xfrm>
          <a:prstGeom prst="rect">
            <a:avLst/>
          </a:prstGeom>
        </p:spPr>
      </p:pic>
      <p:pic>
        <p:nvPicPr>
          <p:cNvPr id="199" name="Picture 198"/>
          <p:cNvPicPr>
            <a:picLocks noChangeAspect="1"/>
          </p:cNvPicPr>
          <p:nvPr/>
        </p:nvPicPr>
        <p:blipFill rotWithShape="1">
          <a:blip r:embed="rId10">
            <a:extLst>
              <a:ext uri="{28A0092B-C50C-407E-A947-70E740481C1C}">
                <a14:useLocalDpi xmlns:a14="http://schemas.microsoft.com/office/drawing/2010/main" val="0"/>
              </a:ext>
            </a:extLst>
          </a:blip>
          <a:srcRect t="9933" r="32303" b="26841"/>
          <a:stretch/>
        </p:blipFill>
        <p:spPr>
          <a:xfrm>
            <a:off x="801635" y="4508534"/>
            <a:ext cx="1391643" cy="268257"/>
          </a:xfrm>
          <a:prstGeom prst="rect">
            <a:avLst/>
          </a:prstGeom>
        </p:spPr>
      </p:pic>
      <p:pic>
        <p:nvPicPr>
          <p:cNvPr id="221" name="Picture 220"/>
          <p:cNvPicPr>
            <a:picLocks noChangeAspect="1"/>
          </p:cNvPicPr>
          <p:nvPr/>
        </p:nvPicPr>
        <p:blipFill>
          <a:blip r:embed="rId11"/>
          <a:stretch>
            <a:fillRect/>
          </a:stretch>
        </p:blipFill>
        <p:spPr>
          <a:xfrm>
            <a:off x="2420951" y="2370536"/>
            <a:ext cx="392286" cy="391155"/>
          </a:xfrm>
          <a:prstGeom prst="rect">
            <a:avLst/>
          </a:prstGeom>
        </p:spPr>
      </p:pic>
      <p:sp>
        <p:nvSpPr>
          <p:cNvPr id="222" name="TextBox 221"/>
          <p:cNvSpPr txBox="1"/>
          <p:nvPr/>
        </p:nvSpPr>
        <p:spPr>
          <a:xfrm>
            <a:off x="1970510" y="2549386"/>
            <a:ext cx="256818" cy="162806"/>
          </a:xfrm>
          <a:prstGeom prst="rect">
            <a:avLst/>
          </a:prstGeom>
          <a:noFill/>
        </p:spPr>
        <p:txBody>
          <a:bodyPr wrap="square" lIns="0" tIns="0" rIns="0" bIns="0" rtlCol="0">
            <a:spAutoFit/>
          </a:bodyPr>
          <a:lstStyle>
            <a:defPPr>
              <a:defRPr lang="en-US"/>
            </a:defPPr>
            <a:lvl1pPr defTabSz="932597">
              <a:lnSpc>
                <a:spcPct val="90000"/>
              </a:lnSpc>
              <a:defRPr sz="1200">
                <a:gradFill>
                  <a:gsLst>
                    <a:gs pos="0">
                      <a:srgbClr val="FFFFFF"/>
                    </a:gs>
                    <a:gs pos="100000">
                      <a:srgbClr val="FFFFFF"/>
                    </a:gs>
                  </a:gsLst>
                  <a:lin ang="5400000" scaled="0"/>
                </a:gradFill>
                <a:ea typeface="Segoe UI" pitchFamily="34" charset="0"/>
                <a:cs typeface="Segoe UI" pitchFamily="34" charset="0"/>
              </a:defRPr>
            </a:lvl1pPr>
          </a:lstStyle>
          <a:p>
            <a:r>
              <a:rPr lang="en-US" sz="1175" dirty="0"/>
              <a:t>OR</a:t>
            </a:r>
          </a:p>
        </p:txBody>
      </p:sp>
      <p:sp>
        <p:nvSpPr>
          <p:cNvPr id="224" name="TextBox 223"/>
          <p:cNvSpPr txBox="1"/>
          <p:nvPr/>
        </p:nvSpPr>
        <p:spPr>
          <a:xfrm>
            <a:off x="1387607" y="2781588"/>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TFVC</a:t>
            </a:r>
          </a:p>
        </p:txBody>
      </p:sp>
      <p:sp>
        <p:nvSpPr>
          <p:cNvPr id="225" name="TextBox 224"/>
          <p:cNvSpPr txBox="1"/>
          <p:nvPr/>
        </p:nvSpPr>
        <p:spPr>
          <a:xfrm>
            <a:off x="2490721" y="2793764"/>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GIT</a:t>
            </a:r>
          </a:p>
        </p:txBody>
      </p:sp>
      <p:sp>
        <p:nvSpPr>
          <p:cNvPr id="148" name="Freeform 147"/>
          <p:cNvSpPr/>
          <p:nvPr/>
        </p:nvSpPr>
        <p:spPr bwMode="auto">
          <a:xfrm rot="18885243">
            <a:off x="1381360" y="2360680"/>
            <a:ext cx="408208" cy="374730"/>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5985286" y="4863126"/>
            <a:ext cx="669370" cy="434096"/>
            <a:chOff x="6236727" y="5075466"/>
            <a:chExt cx="1685512" cy="1093080"/>
          </a:xfrm>
        </p:grpSpPr>
        <p:grpSp>
          <p:nvGrpSpPr>
            <p:cNvPr id="167" name="Group 166"/>
            <p:cNvGrpSpPr/>
            <p:nvPr/>
          </p:nvGrpSpPr>
          <p:grpSpPr>
            <a:xfrm>
              <a:off x="6604927" y="5075466"/>
              <a:ext cx="1102201" cy="1054928"/>
              <a:chOff x="6604927" y="5075466"/>
              <a:chExt cx="1102201" cy="1054928"/>
            </a:xfrm>
          </p:grpSpPr>
          <p:sp>
            <p:nvSpPr>
              <p:cNvPr id="195" name="Diamond 194"/>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Parallelogram 195"/>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Parallelogram 196"/>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8" name="Freeform 16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Freeform 172"/>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2" name="Straight Arrow Connector 281"/>
          <p:cNvCxnSpPr/>
          <p:nvPr/>
        </p:nvCxnSpPr>
        <p:spPr>
          <a:xfrm flipV="1">
            <a:off x="1353213" y="3307055"/>
            <a:ext cx="0" cy="93916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904873" y="2593294"/>
            <a:ext cx="1566975" cy="432801"/>
            <a:chOff x="6023278" y="2644798"/>
            <a:chExt cx="1598396" cy="441480"/>
          </a:xfrm>
        </p:grpSpPr>
        <p:sp>
          <p:nvSpPr>
            <p:cNvPr id="154" name="Rectangle 153"/>
            <p:cNvSpPr/>
            <p:nvPr/>
          </p:nvSpPr>
          <p:spPr>
            <a:xfrm>
              <a:off x="6500990" y="2681604"/>
              <a:ext cx="1120684" cy="404674"/>
            </a:xfrm>
            <a:prstGeom prst="rect">
              <a:avLst/>
            </a:prstGeom>
          </p:spPr>
          <p:txBody>
            <a:bodyPr wrap="square">
              <a:spAutoFit/>
            </a:bodyPr>
            <a:lstStyle/>
            <a:p>
              <a:pPr defTabSz="914049">
                <a:lnSpc>
                  <a:spcPct val="90000"/>
                </a:lnSpc>
              </a:pPr>
              <a:r>
                <a:rPr lang="en-US" sz="1077" dirty="0">
                  <a:gradFill>
                    <a:gsLst>
                      <a:gs pos="0">
                        <a:srgbClr val="FFFFFF"/>
                      </a:gs>
                      <a:gs pos="100000">
                        <a:srgbClr val="FFFFFF"/>
                      </a:gs>
                    </a:gsLst>
                    <a:lin ang="5400000" scaled="0"/>
                  </a:gradFill>
                  <a:ea typeface="Segoe UI" pitchFamily="34" charset="0"/>
                  <a:cs typeface="Segoe UI Semibold" panose="020B0702040204020203" pitchFamily="34" charset="0"/>
                </a:rPr>
                <a:t>Automation Service</a:t>
              </a:r>
            </a:p>
          </p:txBody>
        </p:sp>
        <p:pic>
          <p:nvPicPr>
            <p:cNvPr id="139" name="Picture 15"/>
            <p:cNvPicPr>
              <a:picLocks noChangeAspect="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6023278" y="2644798"/>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rotWithShape="1">
          <a:blip r:embed="rId13">
            <a:extLst>
              <a:ext uri="{28A0092B-C50C-407E-A947-70E740481C1C}">
                <a14:useLocalDpi xmlns:a14="http://schemas.microsoft.com/office/drawing/2010/main" val="0"/>
              </a:ext>
            </a:extLst>
          </a:blip>
          <a:srcRect r="14319"/>
          <a:stretch/>
        </p:blipFill>
        <p:spPr>
          <a:xfrm>
            <a:off x="5981559" y="2095896"/>
            <a:ext cx="1353913" cy="332244"/>
          </a:xfrm>
          <a:prstGeom prst="rect">
            <a:avLst/>
          </a:prstGeom>
        </p:spPr>
      </p:pic>
    </p:spTree>
    <p:extLst>
      <p:ext uri="{BB962C8B-B14F-4D97-AF65-F5344CB8AC3E}">
        <p14:creationId xmlns:p14="http://schemas.microsoft.com/office/powerpoint/2010/main" val="473609577"/>
      </p:ext>
    </p:extLst>
  </p:cSld>
  <p:clrMapOvr>
    <a:masterClrMapping/>
  </p:clrMapOvr>
  <p:transition>
    <p:fade/>
  </p:transition>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669</Words>
  <Application>Microsoft Office PowerPoint</Application>
  <PresentationFormat>Widescreen</PresentationFormat>
  <Paragraphs>143</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Segoe UI</vt:lpstr>
      <vt:lpstr>Segoe UI Light</vt:lpstr>
      <vt:lpstr>Segoe UI Semibold</vt:lpstr>
      <vt:lpstr>Wingdings</vt:lpstr>
      <vt:lpstr>TEE14 Speaker PPT Template</vt:lpstr>
      <vt:lpstr>Microsoft Ecosystem </vt:lpstr>
      <vt:lpstr>Heterogeneous Ecosystem</vt:lpstr>
      <vt:lpstr>Open Source Ecosystem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Ecosystem </dc:title>
  <dc:creator>Attila Ersek (Prohuman)</dc:creator>
  <cp:lastModifiedBy>Attila Ersek (Prohuman)</cp:lastModifiedBy>
  <cp:revision>2</cp:revision>
  <dcterms:created xsi:type="dcterms:W3CDTF">2016-09-16T08:56:47Z</dcterms:created>
  <dcterms:modified xsi:type="dcterms:W3CDTF">2016-09-16T09:02:58Z</dcterms:modified>
</cp:coreProperties>
</file>